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3"/>
  </p:notesMasterIdLst>
  <p:sldIdLst>
    <p:sldId id="257" r:id="rId6"/>
    <p:sldId id="403" r:id="rId7"/>
    <p:sldId id="424" r:id="rId8"/>
    <p:sldId id="409" r:id="rId9"/>
    <p:sldId id="419" r:id="rId10"/>
    <p:sldId id="422" r:id="rId11"/>
    <p:sldId id="42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D95818-EEED-82BF-507B-46AF7F1D8CE5}" name="Elizabeth Perez" initials="EP" userId="S::eperez@allchicago.org::dfc3da5c-5948-4710-b18f-2d5762168c61" providerId="AD"/>
  <p188:author id="{F3EA4585-8576-2D42-4603-307D46F0FACD}" name="Nicole Bahena" initials="NB" userId="S::nbahena@allchicago.org::59466589-c9a3-4efe-81f7-02eb343d15af" providerId="AD"/>
  <p188:author id="{86A19BFA-1139-C4A9-7D58-681312F77BFF}" name="Beth Horwitz" initials="BH" userId="S::bhorwitz@allchicago.org::48f80af5-60e1-4464-b5fb-f2fa05a839a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lizabeth Perez" initials="EP" lastIdx="7" clrIdx="0">
    <p:extLst>
      <p:ext uri="{19B8F6BF-5375-455C-9EA6-DF929625EA0E}">
        <p15:presenceInfo xmlns:p15="http://schemas.microsoft.com/office/powerpoint/2012/main" userId="S::eperez@allchicago.org::dfc3da5c-5948-4710-b18f-2d5762168c61" providerId="AD"/>
      </p:ext>
    </p:extLst>
  </p:cmAuthor>
  <p:cmAuthor id="2" name="Beth Horwitz" initials="BH" lastIdx="11" clrIdx="1">
    <p:extLst>
      <p:ext uri="{19B8F6BF-5375-455C-9EA6-DF929625EA0E}">
        <p15:presenceInfo xmlns:p15="http://schemas.microsoft.com/office/powerpoint/2012/main" userId="S::bhorwitz@allchicago.org::48f80af5-60e1-4464-b5fb-f2fa05a839a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76" autoAdjust="0"/>
    <p:restoredTop sz="94660"/>
  </p:normalViewPr>
  <p:slideViewPr>
    <p:cSldViewPr snapToGrid="0">
      <p:cViewPr varScale="1">
        <p:scale>
          <a:sx n="60" d="100"/>
          <a:sy n="60" d="100"/>
        </p:scale>
        <p:origin x="10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Horwitz" userId="48f80af5-60e1-4464-b5fb-f2fa05a839ad" providerId="ADAL" clId="{56444727-2AC3-4FD3-B622-DABADDDEBDD9}"/>
    <pc:docChg chg="delSld">
      <pc:chgData name="Beth Horwitz" userId="48f80af5-60e1-4464-b5fb-f2fa05a839ad" providerId="ADAL" clId="{56444727-2AC3-4FD3-B622-DABADDDEBDD9}" dt="2024-03-19T18:43:30.193" v="1" actId="47"/>
      <pc:docMkLst>
        <pc:docMk/>
      </pc:docMkLst>
      <pc:sldChg chg="del">
        <pc:chgData name="Beth Horwitz" userId="48f80af5-60e1-4464-b5fb-f2fa05a839ad" providerId="ADAL" clId="{56444727-2AC3-4FD3-B622-DABADDDEBDD9}" dt="2024-03-19T18:43:23.990" v="0" actId="47"/>
        <pc:sldMkLst>
          <pc:docMk/>
          <pc:sldMk cId="2833069429" sldId="268"/>
        </pc:sldMkLst>
      </pc:sldChg>
      <pc:sldChg chg="del">
        <pc:chgData name="Beth Horwitz" userId="48f80af5-60e1-4464-b5fb-f2fa05a839ad" providerId="ADAL" clId="{56444727-2AC3-4FD3-B622-DABADDDEBDD9}" dt="2024-03-19T18:43:30.193" v="1" actId="47"/>
        <pc:sldMkLst>
          <pc:docMk/>
          <pc:sldMk cId="261198199" sldId="272"/>
        </pc:sldMkLst>
      </pc:sldChg>
      <pc:sldChg chg="del">
        <pc:chgData name="Beth Horwitz" userId="48f80af5-60e1-4464-b5fb-f2fa05a839ad" providerId="ADAL" clId="{56444727-2AC3-4FD3-B622-DABADDDEBDD9}" dt="2024-03-19T18:43:30.193" v="1" actId="47"/>
        <pc:sldMkLst>
          <pc:docMk/>
          <pc:sldMk cId="3724104944" sldId="273"/>
        </pc:sldMkLst>
      </pc:sldChg>
      <pc:sldChg chg="del">
        <pc:chgData name="Beth Horwitz" userId="48f80af5-60e1-4464-b5fb-f2fa05a839ad" providerId="ADAL" clId="{56444727-2AC3-4FD3-B622-DABADDDEBDD9}" dt="2024-03-19T18:43:30.193" v="1" actId="47"/>
        <pc:sldMkLst>
          <pc:docMk/>
          <pc:sldMk cId="1786369475" sldId="274"/>
        </pc:sldMkLst>
      </pc:sldChg>
      <pc:sldChg chg="del">
        <pc:chgData name="Beth Horwitz" userId="48f80af5-60e1-4464-b5fb-f2fa05a839ad" providerId="ADAL" clId="{56444727-2AC3-4FD3-B622-DABADDDEBDD9}" dt="2024-03-19T18:43:23.990" v="0" actId="47"/>
        <pc:sldMkLst>
          <pc:docMk/>
          <pc:sldMk cId="708878001" sldId="315"/>
        </pc:sldMkLst>
      </pc:sldChg>
      <pc:sldChg chg="del">
        <pc:chgData name="Beth Horwitz" userId="48f80af5-60e1-4464-b5fb-f2fa05a839ad" providerId="ADAL" clId="{56444727-2AC3-4FD3-B622-DABADDDEBDD9}" dt="2024-03-19T18:43:23.990" v="0" actId="47"/>
        <pc:sldMkLst>
          <pc:docMk/>
          <pc:sldMk cId="3211981712" sldId="328"/>
        </pc:sldMkLst>
      </pc:sldChg>
      <pc:sldChg chg="del">
        <pc:chgData name="Beth Horwitz" userId="48f80af5-60e1-4464-b5fb-f2fa05a839ad" providerId="ADAL" clId="{56444727-2AC3-4FD3-B622-DABADDDEBDD9}" dt="2024-03-19T18:43:30.193" v="1" actId="47"/>
        <pc:sldMkLst>
          <pc:docMk/>
          <pc:sldMk cId="98848592" sldId="329"/>
        </pc:sldMkLst>
      </pc:sldChg>
      <pc:sldChg chg="del">
        <pc:chgData name="Beth Horwitz" userId="48f80af5-60e1-4464-b5fb-f2fa05a839ad" providerId="ADAL" clId="{56444727-2AC3-4FD3-B622-DABADDDEBDD9}" dt="2024-03-19T18:43:30.193" v="1" actId="47"/>
        <pc:sldMkLst>
          <pc:docMk/>
          <pc:sldMk cId="621647090" sldId="330"/>
        </pc:sldMkLst>
      </pc:sldChg>
      <pc:sldChg chg="del">
        <pc:chgData name="Beth Horwitz" userId="48f80af5-60e1-4464-b5fb-f2fa05a839ad" providerId="ADAL" clId="{56444727-2AC3-4FD3-B622-DABADDDEBDD9}" dt="2024-03-19T18:43:23.990" v="0" actId="47"/>
        <pc:sldMkLst>
          <pc:docMk/>
          <pc:sldMk cId="1593290438" sldId="333"/>
        </pc:sldMkLst>
      </pc:sldChg>
      <pc:sldChg chg="del">
        <pc:chgData name="Beth Horwitz" userId="48f80af5-60e1-4464-b5fb-f2fa05a839ad" providerId="ADAL" clId="{56444727-2AC3-4FD3-B622-DABADDDEBDD9}" dt="2024-03-19T18:43:30.193" v="1" actId="47"/>
        <pc:sldMkLst>
          <pc:docMk/>
          <pc:sldMk cId="2773670988" sldId="335"/>
        </pc:sldMkLst>
      </pc:sldChg>
      <pc:sldChg chg="del">
        <pc:chgData name="Beth Horwitz" userId="48f80af5-60e1-4464-b5fb-f2fa05a839ad" providerId="ADAL" clId="{56444727-2AC3-4FD3-B622-DABADDDEBDD9}" dt="2024-03-19T18:43:30.193" v="1" actId="47"/>
        <pc:sldMkLst>
          <pc:docMk/>
          <pc:sldMk cId="3340577600" sldId="338"/>
        </pc:sldMkLst>
      </pc:sldChg>
      <pc:sldChg chg="del">
        <pc:chgData name="Beth Horwitz" userId="48f80af5-60e1-4464-b5fb-f2fa05a839ad" providerId="ADAL" clId="{56444727-2AC3-4FD3-B622-DABADDDEBDD9}" dt="2024-03-19T18:43:30.193" v="1" actId="47"/>
        <pc:sldMkLst>
          <pc:docMk/>
          <pc:sldMk cId="425574132" sldId="344"/>
        </pc:sldMkLst>
      </pc:sldChg>
      <pc:sldChg chg="del">
        <pc:chgData name="Beth Horwitz" userId="48f80af5-60e1-4464-b5fb-f2fa05a839ad" providerId="ADAL" clId="{56444727-2AC3-4FD3-B622-DABADDDEBDD9}" dt="2024-03-19T18:43:30.193" v="1" actId="47"/>
        <pc:sldMkLst>
          <pc:docMk/>
          <pc:sldMk cId="1715039134" sldId="348"/>
        </pc:sldMkLst>
      </pc:sldChg>
      <pc:sldChg chg="del">
        <pc:chgData name="Beth Horwitz" userId="48f80af5-60e1-4464-b5fb-f2fa05a839ad" providerId="ADAL" clId="{56444727-2AC3-4FD3-B622-DABADDDEBDD9}" dt="2024-03-19T18:43:30.193" v="1" actId="47"/>
        <pc:sldMkLst>
          <pc:docMk/>
          <pc:sldMk cId="4221344333" sldId="353"/>
        </pc:sldMkLst>
      </pc:sldChg>
      <pc:sldChg chg="del">
        <pc:chgData name="Beth Horwitz" userId="48f80af5-60e1-4464-b5fb-f2fa05a839ad" providerId="ADAL" clId="{56444727-2AC3-4FD3-B622-DABADDDEBDD9}" dt="2024-03-19T18:43:30.193" v="1" actId="47"/>
        <pc:sldMkLst>
          <pc:docMk/>
          <pc:sldMk cId="858702293" sldId="364"/>
        </pc:sldMkLst>
      </pc:sldChg>
      <pc:sldChg chg="del">
        <pc:chgData name="Beth Horwitz" userId="48f80af5-60e1-4464-b5fb-f2fa05a839ad" providerId="ADAL" clId="{56444727-2AC3-4FD3-B622-DABADDDEBDD9}" dt="2024-03-19T18:43:30.193" v="1" actId="47"/>
        <pc:sldMkLst>
          <pc:docMk/>
          <pc:sldMk cId="3090779681" sldId="381"/>
        </pc:sldMkLst>
      </pc:sldChg>
      <pc:sldChg chg="del">
        <pc:chgData name="Beth Horwitz" userId="48f80af5-60e1-4464-b5fb-f2fa05a839ad" providerId="ADAL" clId="{56444727-2AC3-4FD3-B622-DABADDDEBDD9}" dt="2024-03-19T18:43:30.193" v="1" actId="47"/>
        <pc:sldMkLst>
          <pc:docMk/>
          <pc:sldMk cId="187061417" sldId="391"/>
        </pc:sldMkLst>
      </pc:sldChg>
      <pc:sldChg chg="del">
        <pc:chgData name="Beth Horwitz" userId="48f80af5-60e1-4464-b5fb-f2fa05a839ad" providerId="ADAL" clId="{56444727-2AC3-4FD3-B622-DABADDDEBDD9}" dt="2024-03-19T18:43:30.193" v="1" actId="47"/>
        <pc:sldMkLst>
          <pc:docMk/>
          <pc:sldMk cId="187504619" sldId="405"/>
        </pc:sldMkLst>
      </pc:sldChg>
      <pc:sldChg chg="del">
        <pc:chgData name="Beth Horwitz" userId="48f80af5-60e1-4464-b5fb-f2fa05a839ad" providerId="ADAL" clId="{56444727-2AC3-4FD3-B622-DABADDDEBDD9}" dt="2024-03-19T18:43:30.193" v="1" actId="47"/>
        <pc:sldMkLst>
          <pc:docMk/>
          <pc:sldMk cId="152848989" sldId="414"/>
        </pc:sldMkLst>
      </pc:sldChg>
      <pc:sldChg chg="del">
        <pc:chgData name="Beth Horwitz" userId="48f80af5-60e1-4464-b5fb-f2fa05a839ad" providerId="ADAL" clId="{56444727-2AC3-4FD3-B622-DABADDDEBDD9}" dt="2024-03-19T18:43:30.193" v="1" actId="47"/>
        <pc:sldMkLst>
          <pc:docMk/>
          <pc:sldMk cId="1244177394" sldId="415"/>
        </pc:sldMkLst>
      </pc:sldChg>
      <pc:sldChg chg="del">
        <pc:chgData name="Beth Horwitz" userId="48f80af5-60e1-4464-b5fb-f2fa05a839ad" providerId="ADAL" clId="{56444727-2AC3-4FD3-B622-DABADDDEBDD9}" dt="2024-03-19T18:43:30.193" v="1" actId="47"/>
        <pc:sldMkLst>
          <pc:docMk/>
          <pc:sldMk cId="4054981820" sldId="420"/>
        </pc:sldMkLst>
      </pc:sldChg>
      <pc:sldChg chg="del">
        <pc:chgData name="Beth Horwitz" userId="48f80af5-60e1-4464-b5fb-f2fa05a839ad" providerId="ADAL" clId="{56444727-2AC3-4FD3-B622-DABADDDEBDD9}" dt="2024-03-19T18:43:30.193" v="1" actId="47"/>
        <pc:sldMkLst>
          <pc:docMk/>
          <pc:sldMk cId="810543952" sldId="421"/>
        </pc:sldMkLst>
      </pc:sldChg>
      <pc:sldChg chg="del">
        <pc:chgData name="Beth Horwitz" userId="48f80af5-60e1-4464-b5fb-f2fa05a839ad" providerId="ADAL" clId="{56444727-2AC3-4FD3-B622-DABADDDEBDD9}" dt="2024-03-19T18:43:23.990" v="0" actId="47"/>
        <pc:sldMkLst>
          <pc:docMk/>
          <pc:sldMk cId="2221773728" sldId="425"/>
        </pc:sldMkLst>
      </pc:sldChg>
      <pc:sldChg chg="del">
        <pc:chgData name="Beth Horwitz" userId="48f80af5-60e1-4464-b5fb-f2fa05a839ad" providerId="ADAL" clId="{56444727-2AC3-4FD3-B622-DABADDDEBDD9}" dt="2024-03-19T18:43:23.990" v="0" actId="47"/>
        <pc:sldMkLst>
          <pc:docMk/>
          <pc:sldMk cId="515315382" sldId="426"/>
        </pc:sldMkLst>
      </pc:sldChg>
      <pc:sldChg chg="del">
        <pc:chgData name="Beth Horwitz" userId="48f80af5-60e1-4464-b5fb-f2fa05a839ad" providerId="ADAL" clId="{56444727-2AC3-4FD3-B622-DABADDDEBDD9}" dt="2024-03-19T18:43:23.990" v="0" actId="47"/>
        <pc:sldMkLst>
          <pc:docMk/>
          <pc:sldMk cId="3786080541" sldId="42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FED1C5-D22D-4181-B453-428A47AD6B26}" type="datetimeFigureOut">
              <a:rPr lang="en-US" smtClean="0"/>
              <a:t>3/19/2024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67A65-0CC2-4437-B89C-5FD29F9AB164}" type="slidenum">
              <a:rPr lang="en-US" smtClean="0"/>
              <a:t>‹#›</a:t>
            </a:fld>
            <a:endParaRPr lang="en-US"/>
          </a:p>
        </p:txBody>
      </p:sp>
    </p:spTree>
    <p:extLst>
      <p:ext uri="{BB962C8B-B14F-4D97-AF65-F5344CB8AC3E}">
        <p14:creationId xmlns:p14="http://schemas.microsoft.com/office/powerpoint/2010/main" val="200700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62137-3585-5586-D2CB-EDE652806E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0F4558-71B3-F8BD-99C3-8A3648F6BE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59497B-70F5-F3BF-0BBF-3A4E03D9A9C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620714E-FE46-4845-D6B3-5B28B723F15A}"/>
              </a:ext>
            </a:extLst>
          </p:cNvPr>
          <p:cNvSpPr>
            <a:spLocks noGrp="1"/>
          </p:cNvSpPr>
          <p:nvPr>
            <p:ph type="sldNum" sz="quarter" idx="5"/>
          </p:nvPr>
        </p:nvSpPr>
        <p:spPr/>
        <p:txBody>
          <a:bodyPr/>
          <a:lstStyle/>
          <a:p>
            <a:fld id="{8E76BA28-2B26-4738-B196-6C3C3B3687C6}" type="slidenum">
              <a:rPr lang="en-US" smtClean="0"/>
              <a:t>3</a:t>
            </a:fld>
            <a:endParaRPr lang="en-US"/>
          </a:p>
        </p:txBody>
      </p:sp>
    </p:spTree>
    <p:extLst>
      <p:ext uri="{BB962C8B-B14F-4D97-AF65-F5344CB8AC3E}">
        <p14:creationId xmlns:p14="http://schemas.microsoft.com/office/powerpoint/2010/main" val="319410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76BA28-2B26-4738-B196-6C3C3B3687C6}" type="slidenum">
              <a:rPr lang="en-US" smtClean="0"/>
              <a:t>4</a:t>
            </a:fld>
            <a:endParaRPr lang="en-US"/>
          </a:p>
        </p:txBody>
      </p:sp>
    </p:spTree>
    <p:extLst>
      <p:ext uri="{BB962C8B-B14F-4D97-AF65-F5344CB8AC3E}">
        <p14:creationId xmlns:p14="http://schemas.microsoft.com/office/powerpoint/2010/main" val="2768197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F9814-8B66-E799-1ADC-BB8C159D5D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5314D7-26A1-CCD4-2378-ECC5F11E70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D7241B-13F0-58B3-503D-410F69C2F5E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9333266-E641-C777-C0FD-A0959A5105B7}"/>
              </a:ext>
            </a:extLst>
          </p:cNvPr>
          <p:cNvSpPr>
            <a:spLocks noGrp="1"/>
          </p:cNvSpPr>
          <p:nvPr>
            <p:ph type="sldNum" sz="quarter" idx="5"/>
          </p:nvPr>
        </p:nvSpPr>
        <p:spPr/>
        <p:txBody>
          <a:bodyPr/>
          <a:lstStyle/>
          <a:p>
            <a:fld id="{8E76BA28-2B26-4738-B196-6C3C3B3687C6}" type="slidenum">
              <a:rPr lang="en-US" smtClean="0"/>
              <a:t>5</a:t>
            </a:fld>
            <a:endParaRPr lang="en-US"/>
          </a:p>
        </p:txBody>
      </p:sp>
    </p:spTree>
    <p:extLst>
      <p:ext uri="{BB962C8B-B14F-4D97-AF65-F5344CB8AC3E}">
        <p14:creationId xmlns:p14="http://schemas.microsoft.com/office/powerpoint/2010/main" val="2550190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D2634-77F3-A540-E62B-7AE0300696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E80B16-D523-61C1-1A99-C2900E865D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FC9D53-0957-6C9B-0467-20621077F02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2FE78CC-3AA6-391A-29F9-E866EC4AE554}"/>
              </a:ext>
            </a:extLst>
          </p:cNvPr>
          <p:cNvSpPr>
            <a:spLocks noGrp="1"/>
          </p:cNvSpPr>
          <p:nvPr>
            <p:ph type="sldNum" sz="quarter" idx="5"/>
          </p:nvPr>
        </p:nvSpPr>
        <p:spPr/>
        <p:txBody>
          <a:bodyPr/>
          <a:lstStyle/>
          <a:p>
            <a:fld id="{8E76BA28-2B26-4738-B196-6C3C3B3687C6}" type="slidenum">
              <a:rPr lang="en-US" smtClean="0"/>
              <a:t>6</a:t>
            </a:fld>
            <a:endParaRPr lang="en-US"/>
          </a:p>
        </p:txBody>
      </p:sp>
    </p:spTree>
    <p:extLst>
      <p:ext uri="{BB962C8B-B14F-4D97-AF65-F5344CB8AC3E}">
        <p14:creationId xmlns:p14="http://schemas.microsoft.com/office/powerpoint/2010/main" val="3088713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6FF30-35EC-6E12-F501-8412511724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89A60B-0C8D-3ECC-8076-443CBFB884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BAD6C8-3A00-F984-128D-A4FB2760693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293571E-98C1-E261-30BE-88448CDD9962}"/>
              </a:ext>
            </a:extLst>
          </p:cNvPr>
          <p:cNvSpPr>
            <a:spLocks noGrp="1"/>
          </p:cNvSpPr>
          <p:nvPr>
            <p:ph type="sldNum" sz="quarter" idx="5"/>
          </p:nvPr>
        </p:nvSpPr>
        <p:spPr/>
        <p:txBody>
          <a:bodyPr/>
          <a:lstStyle/>
          <a:p>
            <a:fld id="{8E76BA28-2B26-4738-B196-6C3C3B3687C6}" type="slidenum">
              <a:rPr lang="en-US" smtClean="0"/>
              <a:t>7</a:t>
            </a:fld>
            <a:endParaRPr lang="en-US"/>
          </a:p>
        </p:txBody>
      </p:sp>
    </p:spTree>
    <p:extLst>
      <p:ext uri="{BB962C8B-B14F-4D97-AF65-F5344CB8AC3E}">
        <p14:creationId xmlns:p14="http://schemas.microsoft.com/office/powerpoint/2010/main" val="3814988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8559-C08E-45F7-86E3-44FEACFF4B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33E3E2-8100-4377-ABCF-5876E94084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89CD47-55EF-4483-BBB9-D37228AAC93A}"/>
              </a:ext>
            </a:extLst>
          </p:cNvPr>
          <p:cNvSpPr>
            <a:spLocks noGrp="1"/>
          </p:cNvSpPr>
          <p:nvPr>
            <p:ph type="dt" sz="half" idx="10"/>
          </p:nvPr>
        </p:nvSpPr>
        <p:spPr/>
        <p:txBody>
          <a:bodyPr/>
          <a:lstStyle/>
          <a:p>
            <a:fld id="{3235DF46-6810-4E60-965C-840A8E6EED01}" type="datetimeFigureOut">
              <a:rPr lang="en-US" smtClean="0"/>
              <a:t>3/19/2024</a:t>
            </a:fld>
            <a:endParaRPr lang="en-US"/>
          </a:p>
        </p:txBody>
      </p:sp>
      <p:sp>
        <p:nvSpPr>
          <p:cNvPr id="5" name="Footer Placeholder 4">
            <a:extLst>
              <a:ext uri="{FF2B5EF4-FFF2-40B4-BE49-F238E27FC236}">
                <a16:creationId xmlns:a16="http://schemas.microsoft.com/office/drawing/2014/main" id="{5A6F56A9-9D10-4234-864B-00D229E6B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73173-87D1-4B08-9212-FF1DBFD88C23}"/>
              </a:ext>
            </a:extLst>
          </p:cNvPr>
          <p:cNvSpPr>
            <a:spLocks noGrp="1"/>
          </p:cNvSpPr>
          <p:nvPr>
            <p:ph type="sldNum" sz="quarter" idx="12"/>
          </p:nvPr>
        </p:nvSpPr>
        <p:spPr/>
        <p:txBody>
          <a:bodyPr/>
          <a:lstStyle/>
          <a:p>
            <a:fld id="{3DD3C2B2-BEB2-455B-851F-65E52AFA2BF5}" type="slidenum">
              <a:rPr lang="en-US" smtClean="0"/>
              <a:t>‹#›</a:t>
            </a:fld>
            <a:endParaRPr lang="en-US"/>
          </a:p>
        </p:txBody>
      </p:sp>
    </p:spTree>
    <p:extLst>
      <p:ext uri="{BB962C8B-B14F-4D97-AF65-F5344CB8AC3E}">
        <p14:creationId xmlns:p14="http://schemas.microsoft.com/office/powerpoint/2010/main" val="92036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8559-C08E-45F7-86E3-44FEACFF4B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33E3E2-8100-4377-ABCF-5876E94084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89CD47-55EF-4483-BBB9-D37228AAC93A}"/>
              </a:ext>
            </a:extLst>
          </p:cNvPr>
          <p:cNvSpPr>
            <a:spLocks noGrp="1"/>
          </p:cNvSpPr>
          <p:nvPr>
            <p:ph type="dt" sz="half" idx="10"/>
          </p:nvPr>
        </p:nvSpPr>
        <p:spPr/>
        <p:txBody>
          <a:bodyPr/>
          <a:lstStyle/>
          <a:p>
            <a:fld id="{3235DF46-6810-4E60-965C-840A8E6EED01}" type="datetimeFigureOut">
              <a:rPr lang="en-US" smtClean="0"/>
              <a:t>3/19/2024</a:t>
            </a:fld>
            <a:endParaRPr lang="en-US"/>
          </a:p>
        </p:txBody>
      </p:sp>
      <p:sp>
        <p:nvSpPr>
          <p:cNvPr id="5" name="Footer Placeholder 4">
            <a:extLst>
              <a:ext uri="{FF2B5EF4-FFF2-40B4-BE49-F238E27FC236}">
                <a16:creationId xmlns:a16="http://schemas.microsoft.com/office/drawing/2014/main" id="{5A6F56A9-9D10-4234-864B-00D229E6B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73173-87D1-4B08-9212-FF1DBFD88C23}"/>
              </a:ext>
            </a:extLst>
          </p:cNvPr>
          <p:cNvSpPr>
            <a:spLocks noGrp="1"/>
          </p:cNvSpPr>
          <p:nvPr>
            <p:ph type="sldNum" sz="quarter" idx="12"/>
          </p:nvPr>
        </p:nvSpPr>
        <p:spPr/>
        <p:txBody>
          <a:bodyPr/>
          <a:lstStyle/>
          <a:p>
            <a:fld id="{3DD3C2B2-BEB2-455B-851F-65E52AFA2BF5}" type="slidenum">
              <a:rPr lang="en-US" smtClean="0"/>
              <a:t>‹#›</a:t>
            </a:fld>
            <a:endParaRPr lang="en-US"/>
          </a:p>
        </p:txBody>
      </p:sp>
    </p:spTree>
    <p:extLst>
      <p:ext uri="{BB962C8B-B14F-4D97-AF65-F5344CB8AC3E}">
        <p14:creationId xmlns:p14="http://schemas.microsoft.com/office/powerpoint/2010/main" val="7395312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Diagram&#10;&#10;Description automatically generated">
            <a:extLst>
              <a:ext uri="{FF2B5EF4-FFF2-40B4-BE49-F238E27FC236}">
                <a16:creationId xmlns:a16="http://schemas.microsoft.com/office/drawing/2014/main" id="{3167DE6D-9F6F-48E1-B0C2-086389A70C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82200" y="5017997"/>
            <a:ext cx="1985155" cy="1703478"/>
          </a:xfrm>
          <a:prstGeom prst="rect">
            <a:avLst/>
          </a:prstGeom>
        </p:spPr>
      </p:pic>
      <p:sp>
        <p:nvSpPr>
          <p:cNvPr id="2" name="Title Placeholder 1">
            <a:extLst>
              <a:ext uri="{FF2B5EF4-FFF2-40B4-BE49-F238E27FC236}">
                <a16:creationId xmlns:a16="http://schemas.microsoft.com/office/drawing/2014/main" id="{7E8CB39C-9AC9-4DFA-BC32-23F8189C75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C3F6DA-01FB-44CE-88B1-88DBA901FB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9E84EE-197F-410F-BB78-4B4A951BB7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5DF46-6810-4E60-965C-840A8E6EED01}" type="datetimeFigureOut">
              <a:rPr lang="en-US" smtClean="0"/>
              <a:t>3/19/2024</a:t>
            </a:fld>
            <a:endParaRPr lang="en-US"/>
          </a:p>
        </p:txBody>
      </p:sp>
      <p:sp>
        <p:nvSpPr>
          <p:cNvPr id="5" name="Footer Placeholder 4">
            <a:extLst>
              <a:ext uri="{FF2B5EF4-FFF2-40B4-BE49-F238E27FC236}">
                <a16:creationId xmlns:a16="http://schemas.microsoft.com/office/drawing/2014/main" id="{50F1B34A-FD51-43AE-B795-0539DBA4AC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C862E8-2299-430A-8F33-7BD128C94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3C2B2-BEB2-455B-851F-65E52AFA2BF5}" type="slidenum">
              <a:rPr lang="en-US" smtClean="0"/>
              <a:t>‹#›</a:t>
            </a:fld>
            <a:endParaRPr lang="en-US"/>
          </a:p>
        </p:txBody>
      </p:sp>
    </p:spTree>
    <p:extLst>
      <p:ext uri="{BB962C8B-B14F-4D97-AF65-F5344CB8AC3E}">
        <p14:creationId xmlns:p14="http://schemas.microsoft.com/office/powerpoint/2010/main" val="2146713040"/>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2" r:id="rId1"/>
    <p:sldLayoutId id="214748366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B11D0-2870-47F0-A6F6-E6A36BA933C6}"/>
              </a:ext>
            </a:extLst>
          </p:cNvPr>
          <p:cNvSpPr>
            <a:spLocks noGrp="1"/>
          </p:cNvSpPr>
          <p:nvPr>
            <p:ph type="ctrTitle"/>
          </p:nvPr>
        </p:nvSpPr>
        <p:spPr/>
        <p:txBody>
          <a:bodyPr/>
          <a:lstStyle/>
          <a:p>
            <a:r>
              <a:rPr lang="en-US"/>
              <a:t>HMIS Committee</a:t>
            </a:r>
          </a:p>
        </p:txBody>
      </p:sp>
      <p:sp>
        <p:nvSpPr>
          <p:cNvPr id="3" name="Subtitle 2">
            <a:extLst>
              <a:ext uri="{FF2B5EF4-FFF2-40B4-BE49-F238E27FC236}">
                <a16:creationId xmlns:a16="http://schemas.microsoft.com/office/drawing/2014/main" id="{B67802A7-7AC9-417D-AE80-15F8C7B1D3C6}"/>
              </a:ext>
            </a:extLst>
          </p:cNvPr>
          <p:cNvSpPr>
            <a:spLocks noGrp="1"/>
          </p:cNvSpPr>
          <p:nvPr>
            <p:ph type="subTitle" idx="1"/>
          </p:nvPr>
        </p:nvSpPr>
        <p:spPr/>
        <p:txBody>
          <a:bodyPr/>
          <a:lstStyle/>
          <a:p>
            <a:r>
              <a:rPr lang="en-US" dirty="0"/>
              <a:t>March 2024</a:t>
            </a:r>
          </a:p>
        </p:txBody>
      </p:sp>
    </p:spTree>
    <p:extLst>
      <p:ext uri="{BB962C8B-B14F-4D97-AF65-F5344CB8AC3E}">
        <p14:creationId xmlns:p14="http://schemas.microsoft.com/office/powerpoint/2010/main" val="4031285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46B6-F866-02FE-283B-D6141E0A5F66}"/>
              </a:ext>
            </a:extLst>
          </p:cNvPr>
          <p:cNvSpPr>
            <a:spLocks noGrp="1"/>
          </p:cNvSpPr>
          <p:nvPr>
            <p:ph type="ctrTitle"/>
          </p:nvPr>
        </p:nvSpPr>
        <p:spPr>
          <a:xfrm>
            <a:off x="515332" y="2951163"/>
            <a:ext cx="9144000" cy="2387600"/>
          </a:xfrm>
        </p:spPr>
        <p:txBody>
          <a:bodyPr>
            <a:normAutofit/>
          </a:bodyPr>
          <a:lstStyle/>
          <a:p>
            <a:pPr algn="l"/>
            <a:r>
              <a:rPr lang="en-US" sz="4000" dirty="0">
                <a:solidFill>
                  <a:srgbClr val="00B0F0"/>
                </a:solidFill>
              </a:rPr>
              <a:t>All Inside Next Steps</a:t>
            </a:r>
          </a:p>
        </p:txBody>
      </p:sp>
      <p:pic>
        <p:nvPicPr>
          <p:cNvPr id="3" name="Picture 2">
            <a:extLst>
              <a:ext uri="{FF2B5EF4-FFF2-40B4-BE49-F238E27FC236}">
                <a16:creationId xmlns:a16="http://schemas.microsoft.com/office/drawing/2014/main" id="{B8694013-35BD-03D8-9303-7A0A442AA72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746581" y="5610940"/>
            <a:ext cx="1214438" cy="1132046"/>
          </a:xfrm>
          <a:prstGeom prst="rect">
            <a:avLst/>
          </a:prstGeom>
        </p:spPr>
      </p:pic>
    </p:spTree>
    <p:extLst>
      <p:ext uri="{BB962C8B-B14F-4D97-AF65-F5344CB8AC3E}">
        <p14:creationId xmlns:p14="http://schemas.microsoft.com/office/powerpoint/2010/main" val="984843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74CDC-B432-EF16-130C-EF3BDB3DD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4C8A81-AD15-B1B7-CBC7-CA5944BB47C3}"/>
              </a:ext>
            </a:extLst>
          </p:cNvPr>
          <p:cNvSpPr>
            <a:spLocks noGrp="1"/>
          </p:cNvSpPr>
          <p:nvPr>
            <p:ph type="title"/>
          </p:nvPr>
        </p:nvSpPr>
        <p:spPr/>
        <p:txBody>
          <a:bodyPr>
            <a:normAutofit/>
          </a:bodyPr>
          <a:lstStyle/>
          <a:p>
            <a:r>
              <a:rPr lang="en-US" dirty="0">
                <a:solidFill>
                  <a:srgbClr val="00B0F0"/>
                </a:solidFill>
              </a:rPr>
              <a:t>Current Visibility in HMIS</a:t>
            </a:r>
          </a:p>
        </p:txBody>
      </p:sp>
      <p:sp>
        <p:nvSpPr>
          <p:cNvPr id="3" name="Content Placeholder 2">
            <a:extLst>
              <a:ext uri="{FF2B5EF4-FFF2-40B4-BE49-F238E27FC236}">
                <a16:creationId xmlns:a16="http://schemas.microsoft.com/office/drawing/2014/main" id="{9FF5D2B2-8C47-AED0-239C-A05231D882C4}"/>
              </a:ext>
            </a:extLst>
          </p:cNvPr>
          <p:cNvSpPr>
            <a:spLocks noGrp="1"/>
          </p:cNvSpPr>
          <p:nvPr>
            <p:ph idx="1"/>
          </p:nvPr>
        </p:nvSpPr>
        <p:spPr>
          <a:xfrm>
            <a:off x="519701" y="1435814"/>
            <a:ext cx="10515600" cy="4576763"/>
          </a:xfrm>
        </p:spPr>
        <p:txBody>
          <a:bodyPr>
            <a:normAutofit/>
          </a:bodyPr>
          <a:lstStyle/>
          <a:p>
            <a:r>
              <a:rPr lang="en-US" sz="2600" dirty="0"/>
              <a:t>Visibility has been changed within HMIS on an adhoc basis</a:t>
            </a:r>
          </a:p>
          <a:p>
            <a:pPr lvl="1"/>
            <a:r>
              <a:rPr lang="en-US" sz="2200" dirty="0"/>
              <a:t>People with the same type of access, but within different agencies, can see different information about clients</a:t>
            </a:r>
          </a:p>
          <a:p>
            <a:r>
              <a:rPr lang="en-US" sz="2600" dirty="0"/>
              <a:t>When clients are matched to housing, their records have to be manually shared individually with the housing provider; generally, the other agencies working with the client does not know they’ve been matched for housing.</a:t>
            </a:r>
          </a:p>
          <a:p>
            <a:r>
              <a:rPr lang="en-US" sz="2600" dirty="0"/>
              <a:t>Most clients have consented to sharing their information fully in the system – but this does not typically happen. </a:t>
            </a:r>
          </a:p>
          <a:p>
            <a:pPr lvl="1"/>
            <a:endParaRPr lang="en-US" sz="2200" dirty="0"/>
          </a:p>
        </p:txBody>
      </p:sp>
      <p:pic>
        <p:nvPicPr>
          <p:cNvPr id="4" name="Picture 3">
            <a:extLst>
              <a:ext uri="{FF2B5EF4-FFF2-40B4-BE49-F238E27FC236}">
                <a16:creationId xmlns:a16="http://schemas.microsoft.com/office/drawing/2014/main" id="{627716BC-1AFB-D67E-65CC-B84B957F19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46581" y="5610940"/>
            <a:ext cx="1214438" cy="1132046"/>
          </a:xfrm>
          <a:prstGeom prst="rect">
            <a:avLst/>
          </a:prstGeom>
        </p:spPr>
      </p:pic>
    </p:spTree>
    <p:extLst>
      <p:ext uri="{BB962C8B-B14F-4D97-AF65-F5344CB8AC3E}">
        <p14:creationId xmlns:p14="http://schemas.microsoft.com/office/powerpoint/2010/main" val="399080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1930E-A9E9-439A-94E3-371AFB6EBDDD}"/>
              </a:ext>
            </a:extLst>
          </p:cNvPr>
          <p:cNvSpPr>
            <a:spLocks noGrp="1"/>
          </p:cNvSpPr>
          <p:nvPr>
            <p:ph type="title"/>
          </p:nvPr>
        </p:nvSpPr>
        <p:spPr/>
        <p:txBody>
          <a:bodyPr>
            <a:normAutofit/>
          </a:bodyPr>
          <a:lstStyle/>
          <a:p>
            <a:r>
              <a:rPr lang="en-US" dirty="0">
                <a:solidFill>
                  <a:srgbClr val="00B0F0"/>
                </a:solidFill>
              </a:rPr>
              <a:t>Entry/Exit Visibility</a:t>
            </a:r>
          </a:p>
        </p:txBody>
      </p:sp>
      <p:sp>
        <p:nvSpPr>
          <p:cNvPr id="3" name="Content Placeholder 2">
            <a:extLst>
              <a:ext uri="{FF2B5EF4-FFF2-40B4-BE49-F238E27FC236}">
                <a16:creationId xmlns:a16="http://schemas.microsoft.com/office/drawing/2014/main" id="{0EFF9376-9548-4379-84C0-687AE102F069}"/>
              </a:ext>
            </a:extLst>
          </p:cNvPr>
          <p:cNvSpPr>
            <a:spLocks noGrp="1"/>
          </p:cNvSpPr>
          <p:nvPr>
            <p:ph idx="1"/>
          </p:nvPr>
        </p:nvSpPr>
        <p:spPr>
          <a:xfrm>
            <a:off x="519701" y="1435814"/>
            <a:ext cx="10515600" cy="4576763"/>
          </a:xfrm>
        </p:spPr>
        <p:txBody>
          <a:bodyPr>
            <a:normAutofit fontScale="92500"/>
          </a:bodyPr>
          <a:lstStyle/>
          <a:p>
            <a:r>
              <a:rPr lang="en-US" sz="2600" dirty="0"/>
              <a:t>Client example:</a:t>
            </a:r>
          </a:p>
          <a:p>
            <a:pPr lvl="1"/>
            <a:r>
              <a:rPr lang="en-US" sz="2200" dirty="0"/>
              <a:t>DP is sleeping in a tent encampment and is identified as a possible participating in an upcoming Accelerated Moving Event. When the outreach worker logs into HMIS to document their interaction with DP, they find that DP is already enrolled in a housing project. The outreach worker then contacts the case worker to help DP return to their housing unit. </a:t>
            </a:r>
          </a:p>
          <a:p>
            <a:r>
              <a:rPr lang="en-US" sz="2600" dirty="0"/>
              <a:t>Pros of sharing entry/exit information</a:t>
            </a:r>
          </a:p>
          <a:p>
            <a:pPr lvl="1"/>
            <a:r>
              <a:rPr lang="en-US" sz="2200" dirty="0"/>
              <a:t>Outreach worker can see all of DP’s records, so can help connect them back to their housing case manager. </a:t>
            </a:r>
          </a:p>
          <a:p>
            <a:pPr lvl="1"/>
            <a:r>
              <a:rPr lang="en-US" sz="2200" dirty="0"/>
              <a:t>Agency A can properly exit clients after seeing subsequent enrollments</a:t>
            </a:r>
          </a:p>
          <a:p>
            <a:pPr lvl="1"/>
            <a:endParaRPr lang="en-US" sz="1800" dirty="0"/>
          </a:p>
          <a:p>
            <a:r>
              <a:rPr lang="en-US" sz="2600" dirty="0"/>
              <a:t>Cons of sharing entry/exit information</a:t>
            </a:r>
          </a:p>
          <a:p>
            <a:pPr lvl="1"/>
            <a:r>
              <a:rPr lang="en-US" sz="2200" dirty="0"/>
              <a:t>Some enrollments may reveal sensitive information about the clients (e.g., HIV status)</a:t>
            </a:r>
          </a:p>
          <a:p>
            <a:pPr lvl="1"/>
            <a:r>
              <a:rPr lang="en-US" sz="2200" dirty="0"/>
              <a:t>There may not be enough information visible to know if it’s the same DP</a:t>
            </a:r>
          </a:p>
          <a:p>
            <a:endParaRPr lang="en-US" sz="2600" dirty="0"/>
          </a:p>
        </p:txBody>
      </p:sp>
      <p:pic>
        <p:nvPicPr>
          <p:cNvPr id="4" name="Picture 3">
            <a:extLst>
              <a:ext uri="{FF2B5EF4-FFF2-40B4-BE49-F238E27FC236}">
                <a16:creationId xmlns:a16="http://schemas.microsoft.com/office/drawing/2014/main" id="{23DA44E3-94F7-C133-8E68-CAFF21D5260C}"/>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46581" y="5610940"/>
            <a:ext cx="1214438" cy="1132046"/>
          </a:xfrm>
          <a:prstGeom prst="rect">
            <a:avLst/>
          </a:prstGeom>
        </p:spPr>
      </p:pic>
    </p:spTree>
    <p:extLst>
      <p:ext uri="{BB962C8B-B14F-4D97-AF65-F5344CB8AC3E}">
        <p14:creationId xmlns:p14="http://schemas.microsoft.com/office/powerpoint/2010/main" val="3263376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FAA5A-6F24-1317-7362-7DAFAB2419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1F6862-1B51-E920-D1DC-04012CEE65E7}"/>
              </a:ext>
            </a:extLst>
          </p:cNvPr>
          <p:cNvSpPr>
            <a:spLocks noGrp="1"/>
          </p:cNvSpPr>
          <p:nvPr>
            <p:ph type="title"/>
          </p:nvPr>
        </p:nvSpPr>
        <p:spPr/>
        <p:txBody>
          <a:bodyPr>
            <a:normAutofit/>
          </a:bodyPr>
          <a:lstStyle/>
          <a:p>
            <a:r>
              <a:rPr lang="en-US" dirty="0">
                <a:solidFill>
                  <a:srgbClr val="00B0F0"/>
                </a:solidFill>
              </a:rPr>
              <a:t>Full visibility </a:t>
            </a:r>
          </a:p>
        </p:txBody>
      </p:sp>
      <p:sp>
        <p:nvSpPr>
          <p:cNvPr id="3" name="Content Placeholder 2">
            <a:extLst>
              <a:ext uri="{FF2B5EF4-FFF2-40B4-BE49-F238E27FC236}">
                <a16:creationId xmlns:a16="http://schemas.microsoft.com/office/drawing/2014/main" id="{22B4DF45-799D-30FC-316D-EFCA23E4FD2B}"/>
              </a:ext>
            </a:extLst>
          </p:cNvPr>
          <p:cNvSpPr>
            <a:spLocks noGrp="1"/>
          </p:cNvSpPr>
          <p:nvPr>
            <p:ph idx="1"/>
          </p:nvPr>
        </p:nvSpPr>
        <p:spPr>
          <a:xfrm>
            <a:off x="519701" y="1435814"/>
            <a:ext cx="10515600" cy="4576763"/>
          </a:xfrm>
        </p:spPr>
        <p:txBody>
          <a:bodyPr>
            <a:normAutofit/>
          </a:bodyPr>
          <a:lstStyle/>
          <a:p>
            <a:r>
              <a:rPr lang="en-US" sz="2600" dirty="0"/>
              <a:t>Client example: </a:t>
            </a:r>
          </a:p>
          <a:p>
            <a:pPr lvl="1"/>
            <a:r>
              <a:rPr lang="en-US" sz="2200" dirty="0"/>
              <a:t>MH cycles in and out of services and has completed intakes with more than a dozen providers. When they come to new providers, caseworkers are able to verify their information and update it, rather than asking all questions anew. All caseworkers can see when MH is matched for housing and can help with both chronicity documentation and making sure MH can access the housing opportunity. </a:t>
            </a:r>
          </a:p>
          <a:p>
            <a:r>
              <a:rPr lang="en-US" sz="2600" dirty="0"/>
              <a:t>Pros:</a:t>
            </a:r>
          </a:p>
          <a:p>
            <a:pPr lvl="1"/>
            <a:r>
              <a:rPr lang="en-US" sz="2200" dirty="0"/>
              <a:t>New enrollments only require data to be updated, rather than recollecting and entering all data</a:t>
            </a:r>
          </a:p>
          <a:p>
            <a:pPr lvl="1"/>
            <a:r>
              <a:rPr lang="en-US" sz="2200" dirty="0"/>
              <a:t>Potential improvements in system data as workers review and update what has already been collected</a:t>
            </a:r>
          </a:p>
          <a:p>
            <a:pPr lvl="1"/>
            <a:r>
              <a:rPr lang="en-US" sz="2200" dirty="0"/>
              <a:t>Housing matches are visible to all</a:t>
            </a:r>
          </a:p>
          <a:p>
            <a:pPr lvl="1"/>
            <a:r>
              <a:rPr lang="en-US" sz="2200" dirty="0"/>
              <a:t>The client’s uploaded documents (e.g., birth certificate) are accessible by all workers</a:t>
            </a:r>
          </a:p>
          <a:p>
            <a:pPr lvl="1"/>
            <a:endParaRPr lang="en-US" sz="1800" dirty="0"/>
          </a:p>
          <a:p>
            <a:pPr lvl="1"/>
            <a:endParaRPr lang="en-US" sz="2200" dirty="0"/>
          </a:p>
        </p:txBody>
      </p:sp>
      <p:pic>
        <p:nvPicPr>
          <p:cNvPr id="4" name="Picture 3">
            <a:extLst>
              <a:ext uri="{FF2B5EF4-FFF2-40B4-BE49-F238E27FC236}">
                <a16:creationId xmlns:a16="http://schemas.microsoft.com/office/drawing/2014/main" id="{C07DC40B-8284-3A5B-E6BF-FE3C6C3C4EF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46581" y="5610940"/>
            <a:ext cx="1214438" cy="1132046"/>
          </a:xfrm>
          <a:prstGeom prst="rect">
            <a:avLst/>
          </a:prstGeom>
        </p:spPr>
      </p:pic>
    </p:spTree>
    <p:extLst>
      <p:ext uri="{BB962C8B-B14F-4D97-AF65-F5344CB8AC3E}">
        <p14:creationId xmlns:p14="http://schemas.microsoft.com/office/powerpoint/2010/main" val="2832390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ACA92-3589-6CBE-45D9-EFB5475FF3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521CA5-E917-B3D2-20E4-48E17BDD50B5}"/>
              </a:ext>
            </a:extLst>
          </p:cNvPr>
          <p:cNvSpPr>
            <a:spLocks noGrp="1"/>
          </p:cNvSpPr>
          <p:nvPr>
            <p:ph type="title"/>
          </p:nvPr>
        </p:nvSpPr>
        <p:spPr/>
        <p:txBody>
          <a:bodyPr>
            <a:normAutofit/>
          </a:bodyPr>
          <a:lstStyle/>
          <a:p>
            <a:r>
              <a:rPr lang="en-US">
                <a:solidFill>
                  <a:srgbClr val="00B0F0"/>
                </a:solidFill>
              </a:rPr>
              <a:t>Full visibility </a:t>
            </a:r>
          </a:p>
        </p:txBody>
      </p:sp>
      <p:sp>
        <p:nvSpPr>
          <p:cNvPr id="3" name="Content Placeholder 2">
            <a:extLst>
              <a:ext uri="{FF2B5EF4-FFF2-40B4-BE49-F238E27FC236}">
                <a16:creationId xmlns:a16="http://schemas.microsoft.com/office/drawing/2014/main" id="{3098E43B-2627-DAF5-EB23-B8D8025FBA57}"/>
              </a:ext>
            </a:extLst>
          </p:cNvPr>
          <p:cNvSpPr>
            <a:spLocks noGrp="1"/>
          </p:cNvSpPr>
          <p:nvPr>
            <p:ph idx="1"/>
          </p:nvPr>
        </p:nvSpPr>
        <p:spPr>
          <a:xfrm>
            <a:off x="519701" y="1435814"/>
            <a:ext cx="10515600" cy="4576763"/>
          </a:xfrm>
        </p:spPr>
        <p:txBody>
          <a:bodyPr>
            <a:normAutofit/>
          </a:bodyPr>
          <a:lstStyle/>
          <a:p>
            <a:r>
              <a:rPr lang="en-US" sz="2600" dirty="0"/>
              <a:t>Client example: </a:t>
            </a:r>
          </a:p>
          <a:p>
            <a:pPr lvl="1"/>
            <a:r>
              <a:rPr lang="en-US" sz="2200" dirty="0"/>
              <a:t>MH cycles in and out of services and has completed intakes with more than a dozen providers. When they come to new providers, caseworkers are able to verify their information and update it, rather than asking all questions anew. All caseworkers can see when MH is matched for housing and can help with both chronicity documentation and making sure MH can access the housing opportunity. </a:t>
            </a:r>
          </a:p>
          <a:p>
            <a:r>
              <a:rPr lang="en-US" sz="2600" dirty="0"/>
              <a:t>Cons:</a:t>
            </a:r>
          </a:p>
          <a:p>
            <a:pPr lvl="1"/>
            <a:r>
              <a:rPr lang="en-US" sz="2200" dirty="0"/>
              <a:t>Data may be updated inaccurately (i.e., changing date of birth to be a minor) and create errors for individual agencies or the system</a:t>
            </a:r>
          </a:p>
          <a:p>
            <a:pPr lvl="1"/>
            <a:r>
              <a:rPr lang="en-US" sz="2200" dirty="0"/>
              <a:t>Records may be believed to be about the same person, but data entry may be made in the wrong person’s record</a:t>
            </a:r>
            <a:endParaRPr lang="en-US" sz="1800" dirty="0"/>
          </a:p>
          <a:p>
            <a:pPr lvl="1"/>
            <a:endParaRPr lang="en-US" sz="2200" dirty="0"/>
          </a:p>
        </p:txBody>
      </p:sp>
      <p:pic>
        <p:nvPicPr>
          <p:cNvPr id="4" name="Picture 3">
            <a:extLst>
              <a:ext uri="{FF2B5EF4-FFF2-40B4-BE49-F238E27FC236}">
                <a16:creationId xmlns:a16="http://schemas.microsoft.com/office/drawing/2014/main" id="{0F63F1BF-2047-040C-F3C1-9E1B6989A32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46581" y="5610940"/>
            <a:ext cx="1214438" cy="1132046"/>
          </a:xfrm>
          <a:prstGeom prst="rect">
            <a:avLst/>
          </a:prstGeom>
        </p:spPr>
      </p:pic>
    </p:spTree>
    <p:extLst>
      <p:ext uri="{BB962C8B-B14F-4D97-AF65-F5344CB8AC3E}">
        <p14:creationId xmlns:p14="http://schemas.microsoft.com/office/powerpoint/2010/main" val="3583474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C26B0-5B7F-2303-F67C-DEDFEF3A5F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D7465B-53E3-C647-560D-2CC9400CCEEA}"/>
              </a:ext>
            </a:extLst>
          </p:cNvPr>
          <p:cNvSpPr>
            <a:spLocks noGrp="1"/>
          </p:cNvSpPr>
          <p:nvPr>
            <p:ph type="title"/>
          </p:nvPr>
        </p:nvSpPr>
        <p:spPr/>
        <p:txBody>
          <a:bodyPr>
            <a:normAutofit/>
          </a:bodyPr>
          <a:lstStyle/>
          <a:p>
            <a:r>
              <a:rPr lang="en-US" dirty="0">
                <a:solidFill>
                  <a:srgbClr val="00B0F0"/>
                </a:solidFill>
              </a:rPr>
              <a:t>Discussion questions</a:t>
            </a:r>
          </a:p>
        </p:txBody>
      </p:sp>
      <p:sp>
        <p:nvSpPr>
          <p:cNvPr id="3" name="Content Placeholder 2">
            <a:extLst>
              <a:ext uri="{FF2B5EF4-FFF2-40B4-BE49-F238E27FC236}">
                <a16:creationId xmlns:a16="http://schemas.microsoft.com/office/drawing/2014/main" id="{3825C701-5B3F-0A46-B5D9-45B31900E3D6}"/>
              </a:ext>
            </a:extLst>
          </p:cNvPr>
          <p:cNvSpPr>
            <a:spLocks noGrp="1"/>
          </p:cNvSpPr>
          <p:nvPr>
            <p:ph idx="1"/>
          </p:nvPr>
        </p:nvSpPr>
        <p:spPr>
          <a:xfrm>
            <a:off x="519701" y="1435814"/>
            <a:ext cx="10515600" cy="4576763"/>
          </a:xfrm>
        </p:spPr>
        <p:txBody>
          <a:bodyPr>
            <a:normAutofit/>
          </a:bodyPr>
          <a:lstStyle/>
          <a:p>
            <a:r>
              <a:rPr lang="en-US" sz="2600" dirty="0"/>
              <a:t>What opportunities do you see from each type of visibility change?</a:t>
            </a:r>
          </a:p>
          <a:p>
            <a:r>
              <a:rPr lang="en-US" sz="2600" dirty="0"/>
              <a:t>What problems do you anticipate from each type of visibility change?</a:t>
            </a:r>
          </a:p>
          <a:p>
            <a:r>
              <a:rPr lang="en-US" sz="2600" dirty="0"/>
              <a:t>What type of training and support will you need if visibility changes? </a:t>
            </a:r>
          </a:p>
          <a:p>
            <a:r>
              <a:rPr lang="en-US" sz="2600" dirty="0"/>
              <a:t>What type of support will people experiencing homelessness need if visibility changes?</a:t>
            </a:r>
            <a:endParaRPr lang="en-US" sz="1800" dirty="0"/>
          </a:p>
          <a:p>
            <a:pPr lvl="1"/>
            <a:endParaRPr lang="en-US" sz="2200" dirty="0"/>
          </a:p>
        </p:txBody>
      </p:sp>
      <p:pic>
        <p:nvPicPr>
          <p:cNvPr id="4" name="Picture 3">
            <a:extLst>
              <a:ext uri="{FF2B5EF4-FFF2-40B4-BE49-F238E27FC236}">
                <a16:creationId xmlns:a16="http://schemas.microsoft.com/office/drawing/2014/main" id="{B7EEB6C9-04DD-0011-1C0C-410EA5FCD072}"/>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746581" y="5610940"/>
            <a:ext cx="1214438" cy="1132046"/>
          </a:xfrm>
          <a:prstGeom prst="rect">
            <a:avLst/>
          </a:prstGeom>
        </p:spPr>
      </p:pic>
    </p:spTree>
    <p:extLst>
      <p:ext uri="{BB962C8B-B14F-4D97-AF65-F5344CB8AC3E}">
        <p14:creationId xmlns:p14="http://schemas.microsoft.com/office/powerpoint/2010/main" val="366436108"/>
      </p:ext>
    </p:extLst>
  </p:cSld>
  <p:clrMapOvr>
    <a:masterClrMapping/>
  </p:clrMapOvr>
</p:sld>
</file>

<file path=ppt/theme/theme1.xml><?xml version="1.0" encoding="utf-8"?>
<a:theme xmlns:a="http://schemas.openxmlformats.org/drawingml/2006/main" name="Office Theme">
  <a:themeElements>
    <a:clrScheme name="Custom 4">
      <a:dk1>
        <a:srgbClr val="63666A"/>
      </a:dk1>
      <a:lt1>
        <a:srgbClr val="FFFFFF"/>
      </a:lt1>
      <a:dk2>
        <a:srgbClr val="000000"/>
      </a:dk2>
      <a:lt2>
        <a:srgbClr val="00ACD8"/>
      </a:lt2>
      <a:accent1>
        <a:srgbClr val="63666A"/>
      </a:accent1>
      <a:accent2>
        <a:srgbClr val="FF0000"/>
      </a:accent2>
      <a:accent3>
        <a:srgbClr val="A5A5A5"/>
      </a:accent3>
      <a:accent4>
        <a:srgbClr val="00AED8"/>
      </a:accent4>
      <a:accent5>
        <a:srgbClr val="7F7F7F"/>
      </a:accent5>
      <a:accent6>
        <a:srgbClr val="00ACD8"/>
      </a:accent6>
      <a:hlink>
        <a:srgbClr val="F2F2F2"/>
      </a:hlink>
      <a:folHlink>
        <a:srgbClr val="7F7F7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7A65E99-9280-43CC-AB0A-6C177EF142F8}" vid="{9A707BA6-9C77-4377-9817-982B3C165585}"/>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8BEF9AC130BD45BD153B728B9B50FB" ma:contentTypeVersion="20" ma:contentTypeDescription="Create a new document." ma:contentTypeScope="" ma:versionID="74e0e0b77c874ab7b840c345e7078989">
  <xsd:schema xmlns:xsd="http://www.w3.org/2001/XMLSchema" xmlns:xs="http://www.w3.org/2001/XMLSchema" xmlns:p="http://schemas.microsoft.com/office/2006/metadata/properties" xmlns:ns1="http://schemas.microsoft.com/sharepoint/v3" xmlns:ns2="aaf964e9-207a-4dff-a737-2ce59f42557e" xmlns:ns3="0e00278e-3659-4607-963d-e046eb3df0df" targetNamespace="http://schemas.microsoft.com/office/2006/metadata/properties" ma:root="true" ma:fieldsID="8a95b2e160df26f87bce0eb3d2ad4cb7" ns1:_="" ns2:_="" ns3:_="">
    <xsd:import namespace="http://schemas.microsoft.com/sharepoint/v3"/>
    <xsd:import namespace="aaf964e9-207a-4dff-a737-2ce59f42557e"/>
    <xsd:import namespace="0e00278e-3659-4607-963d-e046eb3df0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964e9-207a-4dff-a737-2ce59f4255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ede56d7c-167c-43b3-8a27-12bdc20e8e0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00278e-3659-4607-963d-e046eb3df0d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11ccd76-e5c5-422e-b536-9e93a75a366b}" ma:internalName="TaxCatchAll" ma:showField="CatchAllData" ma:web="0e00278e-3659-4607-963d-e046eb3df0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aaf964e9-207a-4dff-a737-2ce59f42557e">
      <Terms xmlns="http://schemas.microsoft.com/office/infopath/2007/PartnerControls"/>
    </lcf76f155ced4ddcb4097134ff3c332f>
    <TaxCatchAll xmlns="0e00278e-3659-4607-963d-e046eb3df0df" xsi:nil="true"/>
    <SharedWithUsers xmlns="0e00278e-3659-4607-963d-e046eb3df0df">
      <UserInfo>
        <DisplayName>Arun Challa</DisplayName>
        <AccountId>12</AccountId>
        <AccountType/>
      </UserInfo>
      <UserInfo>
        <DisplayName>Michael Corcoran</DisplayName>
        <AccountId>61</AccountId>
        <AccountType/>
      </UserInfo>
      <UserInfo>
        <DisplayName>Beth Horwitz</DisplayName>
        <AccountId>22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DD1871-4E9F-4BCC-816F-DC7C637FF6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f964e9-207a-4dff-a737-2ce59f42557e"/>
    <ds:schemaRef ds:uri="0e00278e-3659-4607-963d-e046eb3df0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AE2F8-24F6-403B-A85C-D130D8357C22}">
  <ds:schemaRefs>
    <ds:schemaRef ds:uri="http://schemas.microsoft.com/office/2006/metadata/properties"/>
    <ds:schemaRef ds:uri="http://purl.org/dc/elements/1.1/"/>
    <ds:schemaRef ds:uri="http://purl.org/dc/terms/"/>
    <ds:schemaRef ds:uri="http://schemas.openxmlformats.org/package/2006/metadata/core-properties"/>
    <ds:schemaRef ds:uri="http://schemas.microsoft.com/office/2006/documentManagement/types"/>
    <ds:schemaRef ds:uri="http://schemas.microsoft.com/sharepoint/v3"/>
    <ds:schemaRef ds:uri="0e00278e-3659-4607-963d-e046eb3df0df"/>
    <ds:schemaRef ds:uri="http://schemas.microsoft.com/office/infopath/2007/PartnerControls"/>
    <ds:schemaRef ds:uri="aaf964e9-207a-4dff-a737-2ce59f42557e"/>
    <ds:schemaRef ds:uri="http://www.w3.org/XML/1998/namespace"/>
    <ds:schemaRef ds:uri="http://purl.org/dc/dcmitype/"/>
  </ds:schemaRefs>
</ds:datastoreItem>
</file>

<file path=customXml/itemProps3.xml><?xml version="1.0" encoding="utf-8"?>
<ds:datastoreItem xmlns:ds="http://schemas.openxmlformats.org/officeDocument/2006/customXml" ds:itemID="{02789893-6D94-491A-AD41-3217971B47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670</TotalTime>
  <Words>561</Words>
  <Application>Microsoft Office PowerPoint</Application>
  <PresentationFormat>Widescreen</PresentationFormat>
  <Paragraphs>42</Paragraphs>
  <Slides>7</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office theme</vt:lpstr>
      <vt:lpstr>HMIS Committee</vt:lpstr>
      <vt:lpstr>All Inside Next Steps</vt:lpstr>
      <vt:lpstr>Current Visibility in HMIS</vt:lpstr>
      <vt:lpstr>Entry/Exit Visibility</vt:lpstr>
      <vt:lpstr>Full visibility </vt:lpstr>
      <vt:lpstr>Full visibility </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 Equity Line of Action</dc:title>
  <dc:creator>Elizabeth Perez</dc:creator>
  <cp:lastModifiedBy>Beth Horwitz</cp:lastModifiedBy>
  <cp:revision>3</cp:revision>
  <dcterms:created xsi:type="dcterms:W3CDTF">2021-08-15T12:50:50Z</dcterms:created>
  <dcterms:modified xsi:type="dcterms:W3CDTF">2024-03-19T18:43:31Z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0x010100758BEF9AC130BD45BD153B728B9B50FB</vt:lpwstr>
  </property>
  <property fmtid="{D5CDD505-2E9C-101B-9397-08002B2CF9AE}" pid="3" name="MediaServiceImageTags">
    <vt:lpwstr/>
  </property>
</Properties>
</file>