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72" r:id="rId5"/>
    <p:sldMasterId id="2147483792" r:id="rId6"/>
  </p:sldMasterIdLst>
  <p:notesMasterIdLst>
    <p:notesMasterId r:id="rId25"/>
  </p:notesMasterIdLst>
  <p:sldIdLst>
    <p:sldId id="287" r:id="rId7"/>
    <p:sldId id="292" r:id="rId8"/>
    <p:sldId id="338" r:id="rId9"/>
    <p:sldId id="561" r:id="rId10"/>
    <p:sldId id="376" r:id="rId11"/>
    <p:sldId id="378" r:id="rId12"/>
    <p:sldId id="375" r:id="rId13"/>
    <p:sldId id="560" r:id="rId14"/>
    <p:sldId id="601" r:id="rId15"/>
    <p:sldId id="602" r:id="rId16"/>
    <p:sldId id="603" r:id="rId17"/>
    <p:sldId id="604" r:id="rId18"/>
    <p:sldId id="607" r:id="rId19"/>
    <p:sldId id="608" r:id="rId20"/>
    <p:sldId id="609" r:id="rId21"/>
    <p:sldId id="570" r:id="rId22"/>
    <p:sldId id="571" r:id="rId23"/>
    <p:sldId id="5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owal" initials="KK" lastIdx="3" clrIdx="0">
    <p:extLst>
      <p:ext uri="{19B8F6BF-5375-455C-9EA6-DF929625EA0E}">
        <p15:presenceInfo xmlns:p15="http://schemas.microsoft.com/office/powerpoint/2012/main" userId="S::kkowal@allchicago.org::37108c80-8ac6-4799-9635-022cb8cdb3f0" providerId="AD"/>
      </p:ext>
    </p:extLst>
  </p:cmAuthor>
  <p:cmAuthor id="2" name="Jennifer Fabbrini" initials="JF" lastIdx="4" clrIdx="1">
    <p:extLst>
      <p:ext uri="{19B8F6BF-5375-455C-9EA6-DF929625EA0E}">
        <p15:presenceInfo xmlns:p15="http://schemas.microsoft.com/office/powerpoint/2012/main" userId="S::JFabbrini@allchicago.org::2d11acf5-6db9-499d-b611-d19c0ea69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D8"/>
    <a:srgbClr val="6773B7"/>
    <a:srgbClr val="E6A158"/>
    <a:srgbClr val="899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6642" autoAdjust="0"/>
  </p:normalViewPr>
  <p:slideViewPr>
    <p:cSldViewPr snapToGrid="0">
      <p:cViewPr varScale="1">
        <p:scale>
          <a:sx n="66" d="100"/>
          <a:sy n="66" d="100"/>
        </p:scale>
        <p:origin x="216" y="60"/>
      </p:cViewPr>
      <p:guideLst/>
    </p:cSldViewPr>
  </p:slideViewPr>
  <p:notesTextViewPr>
    <p:cViewPr>
      <p:scale>
        <a:sx n="1" d="1"/>
        <a:sy n="1" d="1"/>
      </p:scale>
      <p:origin x="0" y="0"/>
    </p:cViewPr>
  </p:notesTextViewPr>
  <p:sorterViewPr>
    <p:cViewPr>
      <p:scale>
        <a:sx n="80" d="100"/>
        <a:sy n="80" d="100"/>
      </p:scale>
      <p:origin x="0" y="-45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77BCE-BF54-4012-BB38-5B3E7AA3E51A}"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F6A86460-5991-4D1D-B354-8A4BF7EB5EFA}">
      <dgm:prSet phldrT="[Text]"/>
      <dgm:spPr>
        <a:solidFill>
          <a:srgbClr val="00AED8"/>
        </a:solidFill>
      </dgm:spPr>
      <dgm:t>
        <a:bodyPr/>
        <a:lstStyle/>
        <a:p>
          <a:r>
            <a:rPr lang="en-US" dirty="0"/>
            <a:t>Dedicated time for housing providers​</a:t>
          </a:r>
        </a:p>
      </dgm:t>
    </dgm:pt>
    <dgm:pt modelId="{8E44FC6E-6F6E-4A29-AB3E-576FBF2A6319}" type="parTrans" cxnId="{F2EB7B37-5AB2-4A73-9532-936B69D8BBFF}">
      <dgm:prSet/>
      <dgm:spPr/>
      <dgm:t>
        <a:bodyPr/>
        <a:lstStyle/>
        <a:p>
          <a:endParaRPr lang="en-US"/>
        </a:p>
      </dgm:t>
    </dgm:pt>
    <dgm:pt modelId="{5969FEAA-4F06-4D10-A34E-808D16D81211}" type="sibTrans" cxnId="{F2EB7B37-5AB2-4A73-9532-936B69D8BBFF}">
      <dgm:prSet/>
      <dgm:spPr/>
      <dgm:t>
        <a:bodyPr/>
        <a:lstStyle/>
        <a:p>
          <a:endParaRPr lang="en-US"/>
        </a:p>
      </dgm:t>
    </dgm:pt>
    <dgm:pt modelId="{1F06CC12-BA86-4DAA-893A-83B4A71987F0}">
      <dgm:prSet/>
      <dgm:spPr>
        <a:solidFill>
          <a:srgbClr val="00AED8"/>
        </a:solidFill>
      </dgm:spPr>
      <dgm:t>
        <a:bodyPr/>
        <a:lstStyle/>
        <a:p>
          <a:r>
            <a:rPr lang="en-US" dirty="0"/>
            <a:t>Sharing questions, strategies​, resources</a:t>
          </a:r>
        </a:p>
      </dgm:t>
    </dgm:pt>
    <dgm:pt modelId="{7DA367CB-EBFE-416D-927D-FD2C1A9E691B}" type="parTrans" cxnId="{C830835B-B4D3-4B56-9469-A93F92436E3B}">
      <dgm:prSet/>
      <dgm:spPr/>
      <dgm:t>
        <a:bodyPr/>
        <a:lstStyle/>
        <a:p>
          <a:endParaRPr lang="en-US"/>
        </a:p>
      </dgm:t>
    </dgm:pt>
    <dgm:pt modelId="{D1E05989-A175-492E-82F8-E5C3E8963059}" type="sibTrans" cxnId="{C830835B-B4D3-4B56-9469-A93F92436E3B}">
      <dgm:prSet/>
      <dgm:spPr/>
      <dgm:t>
        <a:bodyPr/>
        <a:lstStyle/>
        <a:p>
          <a:endParaRPr lang="en-US"/>
        </a:p>
      </dgm:t>
    </dgm:pt>
    <dgm:pt modelId="{03DFC776-8DB7-4806-98BA-D9D9BC9AB89D}">
      <dgm:prSet/>
      <dgm:spPr>
        <a:solidFill>
          <a:srgbClr val="00AED8"/>
        </a:solidFill>
      </dgm:spPr>
      <dgm:t>
        <a:bodyPr/>
        <a:lstStyle/>
        <a:p>
          <a:r>
            <a:rPr lang="en-US" dirty="0"/>
            <a:t>Working toward solutions​ and common understanding </a:t>
          </a:r>
        </a:p>
      </dgm:t>
    </dgm:pt>
    <dgm:pt modelId="{2908B53E-5A01-4592-9879-E956D4B57D8A}" type="parTrans" cxnId="{B03CA8EA-D484-44B9-8BD6-6EF343904082}">
      <dgm:prSet/>
      <dgm:spPr/>
      <dgm:t>
        <a:bodyPr/>
        <a:lstStyle/>
        <a:p>
          <a:endParaRPr lang="en-US"/>
        </a:p>
      </dgm:t>
    </dgm:pt>
    <dgm:pt modelId="{D221BAA2-0AD3-4925-9640-90DB1FA81894}" type="sibTrans" cxnId="{B03CA8EA-D484-44B9-8BD6-6EF343904082}">
      <dgm:prSet/>
      <dgm:spPr/>
      <dgm:t>
        <a:bodyPr/>
        <a:lstStyle/>
        <a:p>
          <a:endParaRPr lang="en-US"/>
        </a:p>
      </dgm:t>
    </dgm:pt>
    <dgm:pt modelId="{B9641922-AE80-41C8-A4FD-3AC77E7F79CE}" type="pres">
      <dgm:prSet presAssocID="{97877BCE-BF54-4012-BB38-5B3E7AA3E51A}" presName="linearFlow" presStyleCnt="0">
        <dgm:presLayoutVars>
          <dgm:dir/>
          <dgm:resizeHandles val="exact"/>
        </dgm:presLayoutVars>
      </dgm:prSet>
      <dgm:spPr/>
    </dgm:pt>
    <dgm:pt modelId="{14D8E34C-4EC6-499A-98B9-72AEFBF1AEBD}" type="pres">
      <dgm:prSet presAssocID="{F6A86460-5991-4D1D-B354-8A4BF7EB5EFA}" presName="composite" presStyleCnt="0"/>
      <dgm:spPr/>
    </dgm:pt>
    <dgm:pt modelId="{52492E95-60A1-4E07-A6A4-25F86D44A8FF}" type="pres">
      <dgm:prSet presAssocID="{F6A86460-5991-4D1D-B354-8A4BF7EB5EFA}" presName="imgShp" presStyleLbl="fgImgPlace1" presStyleIdx="0" presStyleCnt="3"/>
      <dgm:spPr>
        <a:solidFill>
          <a:srgbClr val="C00000"/>
        </a:solidFill>
      </dgm:spPr>
    </dgm:pt>
    <dgm:pt modelId="{BE987A84-B383-4DA9-A3B0-7647282280CC}" type="pres">
      <dgm:prSet presAssocID="{F6A86460-5991-4D1D-B354-8A4BF7EB5EFA}" presName="txShp" presStyleLbl="node1" presStyleIdx="0" presStyleCnt="3">
        <dgm:presLayoutVars>
          <dgm:bulletEnabled val="1"/>
        </dgm:presLayoutVars>
      </dgm:prSet>
      <dgm:spPr/>
    </dgm:pt>
    <dgm:pt modelId="{9D9DCE59-1BB9-4D08-846E-AC8EBB1EB76A}" type="pres">
      <dgm:prSet presAssocID="{5969FEAA-4F06-4D10-A34E-808D16D81211}" presName="spacing" presStyleCnt="0"/>
      <dgm:spPr/>
    </dgm:pt>
    <dgm:pt modelId="{CCF0CFE9-FD95-46E0-B09E-C417DB45CB85}" type="pres">
      <dgm:prSet presAssocID="{1F06CC12-BA86-4DAA-893A-83B4A71987F0}" presName="composite" presStyleCnt="0"/>
      <dgm:spPr/>
    </dgm:pt>
    <dgm:pt modelId="{696FC6FE-BB73-4CE2-BB48-E79BB3291B2B}" type="pres">
      <dgm:prSet presAssocID="{1F06CC12-BA86-4DAA-893A-83B4A71987F0}" presName="imgShp" presStyleLbl="fgImgPlace1" presStyleIdx="1" presStyleCnt="3"/>
      <dgm:spPr>
        <a:solidFill>
          <a:srgbClr val="C00000"/>
        </a:solidFill>
      </dgm:spPr>
    </dgm:pt>
    <dgm:pt modelId="{EF2F162B-6FAD-4904-83BF-759216C00869}" type="pres">
      <dgm:prSet presAssocID="{1F06CC12-BA86-4DAA-893A-83B4A71987F0}" presName="txShp" presStyleLbl="node1" presStyleIdx="1" presStyleCnt="3">
        <dgm:presLayoutVars>
          <dgm:bulletEnabled val="1"/>
        </dgm:presLayoutVars>
      </dgm:prSet>
      <dgm:spPr/>
    </dgm:pt>
    <dgm:pt modelId="{B69A066E-D026-404C-859C-A95ADB002FDE}" type="pres">
      <dgm:prSet presAssocID="{D1E05989-A175-492E-82F8-E5C3E8963059}" presName="spacing" presStyleCnt="0"/>
      <dgm:spPr/>
    </dgm:pt>
    <dgm:pt modelId="{1B51E532-1468-4379-86C9-026E3A5EF3B2}" type="pres">
      <dgm:prSet presAssocID="{03DFC776-8DB7-4806-98BA-D9D9BC9AB89D}" presName="composite" presStyleCnt="0"/>
      <dgm:spPr/>
    </dgm:pt>
    <dgm:pt modelId="{A720D0C6-2823-4075-8E1D-8D3A3F352B1F}" type="pres">
      <dgm:prSet presAssocID="{03DFC776-8DB7-4806-98BA-D9D9BC9AB89D}" presName="imgShp" presStyleLbl="fgImgPlace1" presStyleIdx="2" presStyleCnt="3"/>
      <dgm:spPr>
        <a:solidFill>
          <a:srgbClr val="C00000"/>
        </a:solidFill>
      </dgm:spPr>
    </dgm:pt>
    <dgm:pt modelId="{6A8C5E5B-D00A-4977-9777-24585B94678E}" type="pres">
      <dgm:prSet presAssocID="{03DFC776-8DB7-4806-98BA-D9D9BC9AB89D}" presName="txShp" presStyleLbl="node1" presStyleIdx="2" presStyleCnt="3">
        <dgm:presLayoutVars>
          <dgm:bulletEnabled val="1"/>
        </dgm:presLayoutVars>
      </dgm:prSet>
      <dgm:spPr/>
    </dgm:pt>
  </dgm:ptLst>
  <dgm:cxnLst>
    <dgm:cxn modelId="{C0678A17-1974-4839-BED0-F80F084A69F0}" type="presOf" srcId="{97877BCE-BF54-4012-BB38-5B3E7AA3E51A}" destId="{B9641922-AE80-41C8-A4FD-3AC77E7F79CE}" srcOrd="0" destOrd="0" presId="urn:microsoft.com/office/officeart/2005/8/layout/vList3"/>
    <dgm:cxn modelId="{F2EB7B37-5AB2-4A73-9532-936B69D8BBFF}" srcId="{97877BCE-BF54-4012-BB38-5B3E7AA3E51A}" destId="{F6A86460-5991-4D1D-B354-8A4BF7EB5EFA}" srcOrd="0" destOrd="0" parTransId="{8E44FC6E-6F6E-4A29-AB3E-576FBF2A6319}" sibTransId="{5969FEAA-4F06-4D10-A34E-808D16D81211}"/>
    <dgm:cxn modelId="{C830835B-B4D3-4B56-9469-A93F92436E3B}" srcId="{97877BCE-BF54-4012-BB38-5B3E7AA3E51A}" destId="{1F06CC12-BA86-4DAA-893A-83B4A71987F0}" srcOrd="1" destOrd="0" parTransId="{7DA367CB-EBFE-416D-927D-FD2C1A9E691B}" sibTransId="{D1E05989-A175-492E-82F8-E5C3E8963059}"/>
    <dgm:cxn modelId="{90FDCC4B-46C7-42D4-B096-1459D924818D}" type="presOf" srcId="{1F06CC12-BA86-4DAA-893A-83B4A71987F0}" destId="{EF2F162B-6FAD-4904-83BF-759216C00869}" srcOrd="0" destOrd="0" presId="urn:microsoft.com/office/officeart/2005/8/layout/vList3"/>
    <dgm:cxn modelId="{322FA396-2A50-463D-90EF-A47659CF05B3}" type="presOf" srcId="{F6A86460-5991-4D1D-B354-8A4BF7EB5EFA}" destId="{BE987A84-B383-4DA9-A3B0-7647282280CC}" srcOrd="0" destOrd="0" presId="urn:microsoft.com/office/officeart/2005/8/layout/vList3"/>
    <dgm:cxn modelId="{B03CA8EA-D484-44B9-8BD6-6EF343904082}" srcId="{97877BCE-BF54-4012-BB38-5B3E7AA3E51A}" destId="{03DFC776-8DB7-4806-98BA-D9D9BC9AB89D}" srcOrd="2" destOrd="0" parTransId="{2908B53E-5A01-4592-9879-E956D4B57D8A}" sibTransId="{D221BAA2-0AD3-4925-9640-90DB1FA81894}"/>
    <dgm:cxn modelId="{DE63F1EB-A69F-4C1C-BD1A-DA8EC78A19B4}" type="presOf" srcId="{03DFC776-8DB7-4806-98BA-D9D9BC9AB89D}" destId="{6A8C5E5B-D00A-4977-9777-24585B94678E}" srcOrd="0" destOrd="0" presId="urn:microsoft.com/office/officeart/2005/8/layout/vList3"/>
    <dgm:cxn modelId="{B9F886F1-F87C-439B-811F-5EC8506E9917}" type="presParOf" srcId="{B9641922-AE80-41C8-A4FD-3AC77E7F79CE}" destId="{14D8E34C-4EC6-499A-98B9-72AEFBF1AEBD}" srcOrd="0" destOrd="0" presId="urn:microsoft.com/office/officeart/2005/8/layout/vList3"/>
    <dgm:cxn modelId="{BB2E9232-2494-40CA-952E-D77DFDC3E5D4}" type="presParOf" srcId="{14D8E34C-4EC6-499A-98B9-72AEFBF1AEBD}" destId="{52492E95-60A1-4E07-A6A4-25F86D44A8FF}" srcOrd="0" destOrd="0" presId="urn:microsoft.com/office/officeart/2005/8/layout/vList3"/>
    <dgm:cxn modelId="{A8AE5B7C-2FA5-4A54-B9E0-917DE52DA719}" type="presParOf" srcId="{14D8E34C-4EC6-499A-98B9-72AEFBF1AEBD}" destId="{BE987A84-B383-4DA9-A3B0-7647282280CC}" srcOrd="1" destOrd="0" presId="urn:microsoft.com/office/officeart/2005/8/layout/vList3"/>
    <dgm:cxn modelId="{9EE8E2A6-34C3-4FAB-975E-246D78EAE912}" type="presParOf" srcId="{B9641922-AE80-41C8-A4FD-3AC77E7F79CE}" destId="{9D9DCE59-1BB9-4D08-846E-AC8EBB1EB76A}" srcOrd="1" destOrd="0" presId="urn:microsoft.com/office/officeart/2005/8/layout/vList3"/>
    <dgm:cxn modelId="{250E9704-E116-4D27-BA49-26868AEA31F2}" type="presParOf" srcId="{B9641922-AE80-41C8-A4FD-3AC77E7F79CE}" destId="{CCF0CFE9-FD95-46E0-B09E-C417DB45CB85}" srcOrd="2" destOrd="0" presId="urn:microsoft.com/office/officeart/2005/8/layout/vList3"/>
    <dgm:cxn modelId="{E2CD1181-A42D-4396-BA51-588791E1D871}" type="presParOf" srcId="{CCF0CFE9-FD95-46E0-B09E-C417DB45CB85}" destId="{696FC6FE-BB73-4CE2-BB48-E79BB3291B2B}" srcOrd="0" destOrd="0" presId="urn:microsoft.com/office/officeart/2005/8/layout/vList3"/>
    <dgm:cxn modelId="{B26BF28B-3453-4C70-B2AA-47BEDF40ED9B}" type="presParOf" srcId="{CCF0CFE9-FD95-46E0-B09E-C417DB45CB85}" destId="{EF2F162B-6FAD-4904-83BF-759216C00869}" srcOrd="1" destOrd="0" presId="urn:microsoft.com/office/officeart/2005/8/layout/vList3"/>
    <dgm:cxn modelId="{A894E9F8-6422-4237-BF6D-A7E03234D2E9}" type="presParOf" srcId="{B9641922-AE80-41C8-A4FD-3AC77E7F79CE}" destId="{B69A066E-D026-404C-859C-A95ADB002FDE}" srcOrd="3" destOrd="0" presId="urn:microsoft.com/office/officeart/2005/8/layout/vList3"/>
    <dgm:cxn modelId="{D1D3D394-F3A0-44E9-B027-93AE510EACB7}" type="presParOf" srcId="{B9641922-AE80-41C8-A4FD-3AC77E7F79CE}" destId="{1B51E532-1468-4379-86C9-026E3A5EF3B2}" srcOrd="4" destOrd="0" presId="urn:microsoft.com/office/officeart/2005/8/layout/vList3"/>
    <dgm:cxn modelId="{ED7702A3-311B-4248-B992-D8FB168128DD}" type="presParOf" srcId="{1B51E532-1468-4379-86C9-026E3A5EF3B2}" destId="{A720D0C6-2823-4075-8E1D-8D3A3F352B1F}" srcOrd="0" destOrd="0" presId="urn:microsoft.com/office/officeart/2005/8/layout/vList3"/>
    <dgm:cxn modelId="{F5A5B021-16E9-4992-BC8D-89E1A1C4B494}" type="presParOf" srcId="{1B51E532-1468-4379-86C9-026E3A5EF3B2}" destId="{6A8C5E5B-D00A-4977-9777-24585B94678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79C64-4E7A-400C-A595-ABBABFC95883}"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CA7E969B-063C-4953-840A-45F159D011F3}">
      <dgm:prSet phldrT="[Text]" phldr="0"/>
      <dgm:spPr>
        <a:solidFill>
          <a:srgbClr val="00AED8"/>
        </a:solidFill>
      </dgm:spPr>
      <dgm:t>
        <a:bodyPr/>
        <a:lstStyle/>
        <a:p>
          <a:pPr algn="ctr"/>
          <a:r>
            <a:rPr lang="en-US" b="0" dirty="0"/>
            <a:t>Wrap-up and Next Topic(s)</a:t>
          </a:r>
        </a:p>
      </dgm:t>
    </dgm:pt>
    <dgm:pt modelId="{8130933E-7B33-4269-820C-8D9EBE72BE31}" type="parTrans" cxnId="{3EBBF4C4-A6D9-4239-8FEA-BF3AA8357D16}">
      <dgm:prSet/>
      <dgm:spPr/>
      <dgm:t>
        <a:bodyPr/>
        <a:lstStyle/>
        <a:p>
          <a:endParaRPr lang="en-US"/>
        </a:p>
      </dgm:t>
    </dgm:pt>
    <dgm:pt modelId="{23ABE1B4-23FD-412F-9559-C6FEF6C63727}" type="sibTrans" cxnId="{3EBBF4C4-A6D9-4239-8FEA-BF3AA8357D16}">
      <dgm:prSet/>
      <dgm:spPr/>
      <dgm:t>
        <a:bodyPr/>
        <a:lstStyle/>
        <a:p>
          <a:endParaRPr lang="en-US"/>
        </a:p>
      </dgm:t>
    </dgm:pt>
    <dgm:pt modelId="{FD16392D-305C-444B-A8EA-E2E241BC98E7}">
      <dgm:prSet phldr="0" custT="1"/>
      <dgm:spPr>
        <a:solidFill>
          <a:srgbClr val="899639"/>
        </a:solidFill>
      </dgm:spPr>
      <dgm:t>
        <a:bodyPr/>
        <a:lstStyle/>
        <a:p>
          <a:pPr algn="ctr"/>
          <a:r>
            <a:rPr lang="en-US" sz="5400" b="0" dirty="0"/>
            <a:t>Mental Health Awareness and Wellness</a:t>
          </a:r>
        </a:p>
      </dgm:t>
    </dgm:pt>
    <dgm:pt modelId="{AF849264-FA5C-4850-9EBD-1292B424EB61}" type="parTrans" cxnId="{A37E546E-D455-4D6D-A0C4-CD14B4A63E05}">
      <dgm:prSet/>
      <dgm:spPr/>
      <dgm:t>
        <a:bodyPr/>
        <a:lstStyle/>
        <a:p>
          <a:endParaRPr lang="en-US"/>
        </a:p>
      </dgm:t>
    </dgm:pt>
    <dgm:pt modelId="{64248FB8-37CD-49AC-82C6-367D802AFCBE}" type="sibTrans" cxnId="{A37E546E-D455-4D6D-A0C4-CD14B4A63E05}">
      <dgm:prSet/>
      <dgm:spPr/>
      <dgm:t>
        <a:bodyPr/>
        <a:lstStyle/>
        <a:p>
          <a:endParaRPr lang="en-US"/>
        </a:p>
      </dgm:t>
    </dgm:pt>
    <dgm:pt modelId="{98F08D41-4E70-4488-BB9C-CF9F5BFC92A1}" type="pres">
      <dgm:prSet presAssocID="{F4579C64-4E7A-400C-A595-ABBABFC95883}" presName="diagram" presStyleCnt="0">
        <dgm:presLayoutVars>
          <dgm:dir/>
          <dgm:resizeHandles val="exact"/>
        </dgm:presLayoutVars>
      </dgm:prSet>
      <dgm:spPr/>
    </dgm:pt>
    <dgm:pt modelId="{E3B6F606-A0A1-49B1-9EA7-FF7217A8F59D}" type="pres">
      <dgm:prSet presAssocID="{FD16392D-305C-444B-A8EA-E2E241BC98E7}" presName="node" presStyleLbl="node1" presStyleIdx="0" presStyleCnt="2" custScaleX="150168" custScaleY="176577" custLinFactNeighborX="1571" custLinFactNeighborY="-1793">
        <dgm:presLayoutVars>
          <dgm:bulletEnabled val="1"/>
        </dgm:presLayoutVars>
      </dgm:prSet>
      <dgm:spPr/>
    </dgm:pt>
    <dgm:pt modelId="{528E3232-8AE0-4102-B6D9-D5CF24CDADF3}" type="pres">
      <dgm:prSet presAssocID="{64248FB8-37CD-49AC-82C6-367D802AFCBE}" presName="sibTrans" presStyleCnt="0"/>
      <dgm:spPr/>
    </dgm:pt>
    <dgm:pt modelId="{06DED88F-166F-4228-B9D5-93AC101C5B3C}" type="pres">
      <dgm:prSet presAssocID="{CA7E969B-063C-4953-840A-45F159D011F3}" presName="node" presStyleLbl="node1" presStyleIdx="1" presStyleCnt="2" custScaleX="113522" custScaleY="119540" custLinFactNeighborX="-4031" custLinFactNeighborY="-1793">
        <dgm:presLayoutVars>
          <dgm:bulletEnabled val="1"/>
        </dgm:presLayoutVars>
      </dgm:prSet>
      <dgm:spPr/>
    </dgm:pt>
  </dgm:ptLst>
  <dgm:cxnLst>
    <dgm:cxn modelId="{91F3A937-688E-4696-8269-80EF466A6A88}" type="presOf" srcId="{F4579C64-4E7A-400C-A595-ABBABFC95883}" destId="{98F08D41-4E70-4488-BB9C-CF9F5BFC92A1}" srcOrd="0" destOrd="0" presId="urn:microsoft.com/office/officeart/2005/8/layout/default"/>
    <dgm:cxn modelId="{A37E546E-D455-4D6D-A0C4-CD14B4A63E05}" srcId="{F4579C64-4E7A-400C-A595-ABBABFC95883}" destId="{FD16392D-305C-444B-A8EA-E2E241BC98E7}" srcOrd="0" destOrd="0" parTransId="{AF849264-FA5C-4850-9EBD-1292B424EB61}" sibTransId="{64248FB8-37CD-49AC-82C6-367D802AFCBE}"/>
    <dgm:cxn modelId="{E1137659-46AD-4919-8297-D762AFBF9003}" type="presOf" srcId="{FD16392D-305C-444B-A8EA-E2E241BC98E7}" destId="{E3B6F606-A0A1-49B1-9EA7-FF7217A8F59D}" srcOrd="0" destOrd="0" presId="urn:microsoft.com/office/officeart/2005/8/layout/default"/>
    <dgm:cxn modelId="{1E108D84-6904-4CAB-989A-698241AED108}" type="presOf" srcId="{CA7E969B-063C-4953-840A-45F159D011F3}" destId="{06DED88F-166F-4228-B9D5-93AC101C5B3C}" srcOrd="0" destOrd="0" presId="urn:microsoft.com/office/officeart/2005/8/layout/default"/>
    <dgm:cxn modelId="{3EBBF4C4-A6D9-4239-8FEA-BF3AA8357D16}" srcId="{F4579C64-4E7A-400C-A595-ABBABFC95883}" destId="{CA7E969B-063C-4953-840A-45F159D011F3}" srcOrd="1" destOrd="0" parTransId="{8130933E-7B33-4269-820C-8D9EBE72BE31}" sibTransId="{23ABE1B4-23FD-412F-9559-C6FEF6C63727}"/>
    <dgm:cxn modelId="{3AFAAAAD-3FB4-44FE-8397-39E7B88C0C3B}" type="presParOf" srcId="{98F08D41-4E70-4488-BB9C-CF9F5BFC92A1}" destId="{E3B6F606-A0A1-49B1-9EA7-FF7217A8F59D}" srcOrd="0" destOrd="0" presId="urn:microsoft.com/office/officeart/2005/8/layout/default"/>
    <dgm:cxn modelId="{7B19AA24-A31A-4C35-A60A-5F67A743E40F}" type="presParOf" srcId="{98F08D41-4E70-4488-BB9C-CF9F5BFC92A1}" destId="{528E3232-8AE0-4102-B6D9-D5CF24CDADF3}" srcOrd="1" destOrd="0" presId="urn:microsoft.com/office/officeart/2005/8/layout/default"/>
    <dgm:cxn modelId="{FBCC6848-44D7-485D-A064-9E8297F3DA67}" type="presParOf" srcId="{98F08D41-4E70-4488-BB9C-CF9F5BFC92A1}" destId="{06DED88F-166F-4228-B9D5-93AC101C5B3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87A84-B383-4DA9-A3B0-7647282280CC}">
      <dsp:nvSpPr>
        <dsp:cNvPr id="0" name=""/>
        <dsp:cNvSpPr/>
      </dsp:nvSpPr>
      <dsp:spPr>
        <a:xfrm rot="10800000">
          <a:off x="1982546" y="1224"/>
          <a:ext cx="6624130" cy="1256251"/>
        </a:xfrm>
        <a:prstGeom prst="homePlate">
          <a:avLst/>
        </a:prstGeom>
        <a:solidFill>
          <a:srgbClr val="00AED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7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Dedicated time for housing providers​</a:t>
          </a:r>
        </a:p>
      </dsp:txBody>
      <dsp:txXfrm rot="10800000">
        <a:off x="2296609" y="1224"/>
        <a:ext cx="6310067" cy="1256251"/>
      </dsp:txXfrm>
    </dsp:sp>
    <dsp:sp modelId="{52492E95-60A1-4E07-A6A4-25F86D44A8FF}">
      <dsp:nvSpPr>
        <dsp:cNvPr id="0" name=""/>
        <dsp:cNvSpPr/>
      </dsp:nvSpPr>
      <dsp:spPr>
        <a:xfrm>
          <a:off x="1354421" y="1224"/>
          <a:ext cx="1256251" cy="1256251"/>
        </a:xfrm>
        <a:prstGeom prst="ellipse">
          <a:avLst/>
        </a:prstGeom>
        <a:solidFill>
          <a:srgbClr val="C00000"/>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2F162B-6FAD-4904-83BF-759216C00869}">
      <dsp:nvSpPr>
        <dsp:cNvPr id="0" name=""/>
        <dsp:cNvSpPr/>
      </dsp:nvSpPr>
      <dsp:spPr>
        <a:xfrm rot="10800000">
          <a:off x="1982546" y="1632475"/>
          <a:ext cx="6624130" cy="1256251"/>
        </a:xfrm>
        <a:prstGeom prst="homePlate">
          <a:avLst/>
        </a:prstGeom>
        <a:solidFill>
          <a:srgbClr val="00AED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7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Sharing questions, strategies​, resources</a:t>
          </a:r>
        </a:p>
      </dsp:txBody>
      <dsp:txXfrm rot="10800000">
        <a:off x="2296609" y="1632475"/>
        <a:ext cx="6310067" cy="1256251"/>
      </dsp:txXfrm>
    </dsp:sp>
    <dsp:sp modelId="{696FC6FE-BB73-4CE2-BB48-E79BB3291B2B}">
      <dsp:nvSpPr>
        <dsp:cNvPr id="0" name=""/>
        <dsp:cNvSpPr/>
      </dsp:nvSpPr>
      <dsp:spPr>
        <a:xfrm>
          <a:off x="1354421" y="1632475"/>
          <a:ext cx="1256251" cy="1256251"/>
        </a:xfrm>
        <a:prstGeom prst="ellipse">
          <a:avLst/>
        </a:prstGeom>
        <a:solidFill>
          <a:srgbClr val="C00000"/>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8C5E5B-D00A-4977-9777-24585B94678E}">
      <dsp:nvSpPr>
        <dsp:cNvPr id="0" name=""/>
        <dsp:cNvSpPr/>
      </dsp:nvSpPr>
      <dsp:spPr>
        <a:xfrm rot="10800000">
          <a:off x="1982546" y="3263726"/>
          <a:ext cx="6624130" cy="1256251"/>
        </a:xfrm>
        <a:prstGeom prst="homePlate">
          <a:avLst/>
        </a:prstGeom>
        <a:solidFill>
          <a:srgbClr val="00AED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7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Working toward solutions​ and common understanding </a:t>
          </a:r>
        </a:p>
      </dsp:txBody>
      <dsp:txXfrm rot="10800000">
        <a:off x="2296609" y="3263726"/>
        <a:ext cx="6310067" cy="1256251"/>
      </dsp:txXfrm>
    </dsp:sp>
    <dsp:sp modelId="{A720D0C6-2823-4075-8E1D-8D3A3F352B1F}">
      <dsp:nvSpPr>
        <dsp:cNvPr id="0" name=""/>
        <dsp:cNvSpPr/>
      </dsp:nvSpPr>
      <dsp:spPr>
        <a:xfrm>
          <a:off x="1354421" y="3263726"/>
          <a:ext cx="1256251" cy="1256251"/>
        </a:xfrm>
        <a:prstGeom prst="ellipse">
          <a:avLst/>
        </a:prstGeom>
        <a:solidFill>
          <a:srgbClr val="C00000"/>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F606-A0A1-49B1-9EA7-FF7217A8F59D}">
      <dsp:nvSpPr>
        <dsp:cNvPr id="0" name=""/>
        <dsp:cNvSpPr/>
      </dsp:nvSpPr>
      <dsp:spPr>
        <a:xfrm>
          <a:off x="48824" y="17197"/>
          <a:ext cx="4513648" cy="3184459"/>
        </a:xfrm>
        <a:prstGeom prst="rect">
          <a:avLst/>
        </a:prstGeom>
        <a:solidFill>
          <a:srgbClr val="89963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0" kern="1200" dirty="0"/>
            <a:t>Mental Health Awareness and Wellness</a:t>
          </a:r>
        </a:p>
      </dsp:txBody>
      <dsp:txXfrm>
        <a:off x="48824" y="17197"/>
        <a:ext cx="4513648" cy="3184459"/>
      </dsp:txXfrm>
    </dsp:sp>
    <dsp:sp modelId="{06DED88F-166F-4228-B9D5-93AC101C5B3C}">
      <dsp:nvSpPr>
        <dsp:cNvPr id="0" name=""/>
        <dsp:cNvSpPr/>
      </dsp:nvSpPr>
      <dsp:spPr>
        <a:xfrm>
          <a:off x="4694665" y="531511"/>
          <a:ext cx="3412168" cy="2155831"/>
        </a:xfrm>
        <a:prstGeom prst="rect">
          <a:avLst/>
        </a:prstGeom>
        <a:solidFill>
          <a:srgbClr val="00AED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kern="1200" dirty="0"/>
            <a:t>Wrap-up and Next Topic(s)</a:t>
          </a:r>
        </a:p>
      </dsp:txBody>
      <dsp:txXfrm>
        <a:off x="4694665" y="531511"/>
        <a:ext cx="3412168" cy="215583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ECB3-AC79-4789-9DE9-2D69F2C49288}"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1950E-B6E4-425F-829B-71A2A865CD30}" type="slidenum">
              <a:rPr lang="en-US" smtClean="0"/>
              <a:t>‹#›</a:t>
            </a:fld>
            <a:endParaRPr lang="en-US"/>
          </a:p>
        </p:txBody>
      </p:sp>
    </p:spTree>
    <p:extLst>
      <p:ext uri="{BB962C8B-B14F-4D97-AF65-F5344CB8AC3E}">
        <p14:creationId xmlns:p14="http://schemas.microsoft.com/office/powerpoint/2010/main" val="357982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t>1</a:t>
            </a:fld>
            <a:endParaRPr lang="en-US"/>
          </a:p>
        </p:txBody>
      </p:sp>
    </p:spTree>
    <p:extLst>
      <p:ext uri="{BB962C8B-B14F-4D97-AF65-F5344CB8AC3E}">
        <p14:creationId xmlns:p14="http://schemas.microsoft.com/office/powerpoint/2010/main" val="135760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41" indent="-171441" defTabSz="914350">
              <a:buFont typeface="Arial" panose="020B0604020202020204" pitchFamily="34" charset="0"/>
              <a:buChar char="•"/>
              <a:defRPr/>
            </a:pPr>
            <a:r>
              <a:rPr lang="en-US" dirty="0"/>
              <a:t>Instruct Group: Plug this number into your phone</a:t>
            </a:r>
          </a:p>
          <a:p>
            <a:pPr marL="171441" indent="-171441" defTabSz="914350">
              <a:buFont typeface="Arial" panose="020B0604020202020204" pitchFamily="34" charset="0"/>
              <a:buChar char="•"/>
              <a:defRPr/>
            </a:pPr>
            <a:r>
              <a:rPr lang="en-US" b="1" dirty="0"/>
              <a:t>Through our Helpline, we provide compassionate support and personalized referrals to callers seeking to understand and navigate local mental health services. We have access to over 600 vetted resources.</a:t>
            </a:r>
          </a:p>
          <a:p>
            <a:pPr marL="171441" indent="-171441" defTabSz="914350">
              <a:buFont typeface="Arial" panose="020B0604020202020204" pitchFamily="34" charset="0"/>
              <a:buChar char="•"/>
              <a:defRPr/>
            </a:pPr>
            <a:r>
              <a:rPr lang="en-US" b="1" dirty="0"/>
              <a:t>We are not diagnosing people; we are just noticing. Provide examples.</a:t>
            </a:r>
          </a:p>
          <a:p>
            <a:pPr marL="171441" indent="-171441" defTabSz="914350">
              <a:buFont typeface="Arial" panose="020B0604020202020204" pitchFamily="34" charset="0"/>
              <a:buChar char="•"/>
              <a:defRPr/>
            </a:pPr>
            <a:r>
              <a:rPr lang="en-US" b="1" dirty="0"/>
              <a:t>We are</a:t>
            </a:r>
            <a:r>
              <a:rPr lang="en-US" b="1" baseline="0" dirty="0"/>
              <a:t> actively maintaining an updated list of services and closures related to COVID-19 – The NAMI Chicago team is available to help with support and resources during this time.</a:t>
            </a:r>
            <a:endParaRPr lang="en-US" b="1" dirty="0"/>
          </a:p>
          <a:p>
            <a:pPr marL="171441" indent="-171441" defTabSz="914350">
              <a:buFont typeface="Arial" panose="020B0604020202020204" pitchFamily="34" charset="0"/>
              <a:buChar char="•"/>
              <a:defRPr/>
            </a:pPr>
            <a:r>
              <a:rPr lang="en-US" dirty="0"/>
              <a:t>We are now contracted through the city so all 311 mental health calls come to us.</a:t>
            </a:r>
          </a:p>
          <a:p>
            <a:endParaRPr lang="en-US" dirty="0"/>
          </a:p>
          <a:p>
            <a:r>
              <a:rPr lang="en-US" sz="1200" b="0" i="0" kern="1200" dirty="0">
                <a:solidFill>
                  <a:schemeClr val="tx1"/>
                </a:solidFill>
                <a:effectLst/>
                <a:latin typeface="+mn-lt"/>
                <a:ea typeface="+mn-ea"/>
                <a:cs typeface="+mn-cs"/>
              </a:rPr>
              <a:t>More than ever right now, we need connection. Connection is the glue of our community, and community gives us the strength to push through fear and uncertainty. We should be thinking about reaching out to our loved ones and our support networks right now as much as we think about washing our hands.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 begin to isolate, if you are overwhelmed, if you start to feel depressed, remember to reach out (OR IF YOU ARE WORRIED ABOUT A CHILD/</a:t>
            </a:r>
            <a:r>
              <a:rPr lang="en-US" sz="1200" b="0" i="0" kern="1200" baseline="0" dirty="0">
                <a:solidFill>
                  <a:schemeClr val="tx1"/>
                </a:solidFill>
                <a:effectLst/>
                <a:latin typeface="+mn-lt"/>
                <a:ea typeface="+mn-ea"/>
                <a:cs typeface="+mn-cs"/>
              </a:rPr>
              <a:t> FAMILY FOR ANY OF THESE REASONS)</a:t>
            </a:r>
            <a:r>
              <a:rPr lang="en-US" sz="1200" b="0" i="0" kern="1200" dirty="0">
                <a:solidFill>
                  <a:schemeClr val="tx1"/>
                </a:solidFill>
                <a:effectLst/>
                <a:latin typeface="+mn-lt"/>
                <a:ea typeface="+mn-ea"/>
                <a:cs typeface="+mn-cs"/>
              </a:rPr>
              <a:t>. For a listening ear, or to talk through anxious feelings or changes in your lifestyle, NAMI Chicago's Helpline is here for you. We're open to take your call from 9a-8p Monday-Friday, and 9a-5p on weekends. We can also help you connect to mental health resources or other supports that you may need (for yourself</a:t>
            </a:r>
            <a:r>
              <a:rPr lang="en-US" sz="1200" b="0" i="0" kern="1200" baseline="0" dirty="0">
                <a:solidFill>
                  <a:schemeClr val="tx1"/>
                </a:solidFill>
                <a:effectLst/>
                <a:latin typeface="+mn-lt"/>
                <a:ea typeface="+mn-ea"/>
                <a:cs typeface="+mn-cs"/>
              </a:rPr>
              <a:t> or someone else)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NAMI Chicago is also offering virtual and phone support groups during this time, for people to connect with others experiencing mental health symptoms.</a:t>
            </a:r>
            <a:endParaRPr lang="en-US" dirty="0"/>
          </a:p>
          <a:p>
            <a:endParaRPr lang="en-US" dirty="0"/>
          </a:p>
        </p:txBody>
      </p:sp>
      <p:sp>
        <p:nvSpPr>
          <p:cNvPr id="4" name="Slide Number Placeholder 3"/>
          <p:cNvSpPr>
            <a:spLocks noGrp="1"/>
          </p:cNvSpPr>
          <p:nvPr>
            <p:ph type="sldNum" sz="quarter" idx="10"/>
          </p:nvPr>
        </p:nvSpPr>
        <p:spPr/>
        <p:txBody>
          <a:bodyPr/>
          <a:lstStyle/>
          <a:p>
            <a:fld id="{AB702786-4C7A-4FA2-8916-CA42ADC8E368}" type="slidenum">
              <a:rPr lang="en-US" smtClean="0"/>
              <a:t>10</a:t>
            </a:fld>
            <a:endParaRPr lang="en-US"/>
          </a:p>
        </p:txBody>
      </p:sp>
    </p:spTree>
    <p:extLst>
      <p:ext uri="{BB962C8B-B14F-4D97-AF65-F5344CB8AC3E}">
        <p14:creationId xmlns:p14="http://schemas.microsoft.com/office/powerpoint/2010/main" val="418792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follow your organization’s outlined protocols and structures FIRST</a:t>
            </a:r>
          </a:p>
          <a:p>
            <a:r>
              <a:rPr lang="en-US" baseline="0" dirty="0"/>
              <a:t>NAMI Chicago can help with issues that are not addressed by existing protocols, follow up and referrals after school protocols have been followed, and continuing connection for a family that needs additional support. The Helpline exists as a way to keep families and students from falling through the cracks, and can be a particularly useful resource while schools are closed and interaction with students/families is limited.</a:t>
            </a:r>
          </a:p>
          <a:p>
            <a:endParaRPr lang="en-US" baseline="0" dirty="0"/>
          </a:p>
          <a:p>
            <a:r>
              <a:rPr lang="en-US" baseline="0" dirty="0"/>
              <a:t>When to refer:</a:t>
            </a:r>
          </a:p>
          <a:p>
            <a:r>
              <a:rPr lang="en-US" baseline="0" dirty="0"/>
              <a:t>There is an identifiable mental health service need</a:t>
            </a:r>
          </a:p>
          <a:p>
            <a:pPr marL="171450" indent="-171450">
              <a:buFont typeface="Arial" panose="020B0604020202020204" pitchFamily="34" charset="0"/>
              <a:buChar char="•"/>
            </a:pPr>
            <a:r>
              <a:rPr lang="en-US" baseline="0" dirty="0"/>
              <a:t>Example: “I need to find a therapist/support group/psychiatrist for my child in Chicago.”</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An individual seems to be experiencing mental health symptoms</a:t>
            </a:r>
          </a:p>
          <a:p>
            <a:pPr marL="171450" indent="-171450">
              <a:buFont typeface="Arial" panose="020B0604020202020204" pitchFamily="34" charset="0"/>
              <a:buChar char="•"/>
            </a:pPr>
            <a:r>
              <a:rPr lang="en-US" baseline="0" dirty="0"/>
              <a:t>Someone is experiencing depression, anxiety, paranoia, delusions, hallucinations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There is a mental health or resource related need</a:t>
            </a:r>
          </a:p>
          <a:p>
            <a:pPr marL="171450" indent="-171450">
              <a:buFont typeface="Arial" panose="020B0604020202020204" pitchFamily="34" charset="0"/>
              <a:buChar char="•"/>
            </a:pPr>
            <a:r>
              <a:rPr lang="en-US" baseline="0" dirty="0"/>
              <a:t>Housing/rental assistance, food security, legal services, etc.</a:t>
            </a:r>
          </a:p>
          <a:p>
            <a:pPr marL="0" indent="0">
              <a:buFont typeface="Arial" panose="020B0604020202020204" pitchFamily="34" charset="0"/>
              <a:buNone/>
            </a:pPr>
            <a:endParaRPr lang="en-US" baseline="0" dirty="0"/>
          </a:p>
          <a:p>
            <a:endParaRPr lang="en-US" baseline="0" dirty="0"/>
          </a:p>
          <a:p>
            <a:r>
              <a:rPr lang="en-US" baseline="0" dirty="0"/>
              <a:t>Examples:</a:t>
            </a:r>
          </a:p>
          <a:p>
            <a:pPr marL="285750" indent="-285750">
              <a:buFont typeface="Arial" panose="020B0604020202020204" pitchFamily="34" charset="0"/>
              <a:buChar char="•"/>
            </a:pPr>
            <a:r>
              <a:rPr lang="en-US" sz="1200" dirty="0"/>
              <a:t>“I’ve been feeling hopeless.”</a:t>
            </a:r>
            <a:r>
              <a:rPr lang="en-US" sz="1200" baseline="0" dirty="0"/>
              <a:t> </a:t>
            </a:r>
            <a:r>
              <a:rPr lang="en-US" sz="1200" dirty="0"/>
              <a:t>“I feel like such a burden.”</a:t>
            </a:r>
            <a:r>
              <a:rPr lang="en-US" sz="1200" baseline="0" dirty="0"/>
              <a:t> </a:t>
            </a:r>
            <a:r>
              <a:rPr lang="en-US" sz="1200" dirty="0"/>
              <a:t>“Someone is watching/following me.”</a:t>
            </a:r>
          </a:p>
          <a:p>
            <a:pPr marL="285750" indent="-285750">
              <a:buFont typeface="Arial" panose="020B0604020202020204" pitchFamily="34" charset="0"/>
              <a:buChar char="•"/>
            </a:pPr>
            <a:r>
              <a:rPr lang="en-US" sz="1200" dirty="0"/>
              <a:t>“My child</a:t>
            </a:r>
            <a:r>
              <a:rPr lang="en-US" sz="1200" baseline="0" dirty="0"/>
              <a:t> </a:t>
            </a:r>
            <a:r>
              <a:rPr lang="en-US" sz="1200" dirty="0"/>
              <a:t>is struggling with their mental health and I don’t know where to get help for them.”</a:t>
            </a:r>
          </a:p>
          <a:p>
            <a:pPr marL="171450" indent="-171450">
              <a:buFont typeface="Arial" panose="020B0604020202020204" pitchFamily="34" charset="0"/>
              <a:buChar char="•"/>
            </a:pPr>
            <a:r>
              <a:rPr lang="en-US" baseline="0" dirty="0"/>
              <a:t>“My child was already struggling with their mental health, and it has gotten worse since we have been isolated.”</a:t>
            </a:r>
          </a:p>
          <a:p>
            <a:pPr marL="171450" indent="-171450">
              <a:buFont typeface="Arial" panose="020B0604020202020204" pitchFamily="34" charset="0"/>
              <a:buChar char="•"/>
            </a:pPr>
            <a:r>
              <a:rPr lang="en-US" baseline="0" dirty="0"/>
              <a:t>“Our family is not sure of where to go for help and we are struggling.”</a:t>
            </a:r>
          </a:p>
          <a:p>
            <a:pPr marL="171450" indent="-171450">
              <a:buFont typeface="Arial" panose="020B0604020202020204" pitchFamily="34" charset="0"/>
              <a:buChar char="•"/>
            </a:pPr>
            <a:endParaRPr lang="en-US" baseline="0" dirty="0"/>
          </a:p>
          <a:p>
            <a:pPr marL="285750" indent="-285750">
              <a:lnSpc>
                <a:spcPct val="150000"/>
              </a:lnSpc>
              <a:buFont typeface="Arial" panose="020B0604020202020204" pitchFamily="34" charset="0"/>
              <a:buChar char="•"/>
            </a:pPr>
            <a:r>
              <a:rPr lang="en-US" sz="2000" dirty="0"/>
              <a:t>Frame the conversation around support</a:t>
            </a:r>
          </a:p>
          <a:p>
            <a:pPr marL="742950" lvl="1" indent="-285750">
              <a:lnSpc>
                <a:spcPct val="150000"/>
              </a:lnSpc>
              <a:buFont typeface="Arial" panose="020B0604020202020204" pitchFamily="34" charset="0"/>
              <a:buChar char="•"/>
            </a:pPr>
            <a:r>
              <a:rPr lang="en-US" sz="2000" dirty="0"/>
              <a:t>“It sounds like you could use additional support. One organization that can be helpful is NAMI Chicago.”</a:t>
            </a:r>
          </a:p>
          <a:p>
            <a:pPr marL="285750" indent="-285750">
              <a:lnSpc>
                <a:spcPct val="150000"/>
              </a:lnSpc>
              <a:buFont typeface="Arial" panose="020B0604020202020204" pitchFamily="34" charset="0"/>
              <a:buChar char="•"/>
            </a:pPr>
            <a:r>
              <a:rPr lang="en-US" sz="2000" dirty="0"/>
              <a:t>Explain the Helpline</a:t>
            </a:r>
          </a:p>
          <a:p>
            <a:pPr marL="800100" lvl="1" indent="-342900">
              <a:lnSpc>
                <a:spcPct val="150000"/>
              </a:lnSpc>
              <a:buFont typeface="Arial" panose="020B0604020202020204" pitchFamily="34" charset="0"/>
              <a:buChar char="•"/>
            </a:pPr>
            <a:r>
              <a:rPr lang="en-US" sz="2000" dirty="0"/>
              <a:t>“NAMI Chicago’s Helpline has access to over 650 mental health resources; they will work with you to determine what will best fit your situation and they can follow up with you regularly.”</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B702786-4C7A-4FA2-8916-CA42ADC8E368}" type="slidenum">
              <a:rPr lang="en-US" smtClean="0"/>
              <a:t>11</a:t>
            </a:fld>
            <a:endParaRPr lang="en-US"/>
          </a:p>
        </p:txBody>
      </p:sp>
    </p:spTree>
    <p:extLst>
      <p:ext uri="{BB962C8B-B14F-4D97-AF65-F5344CB8AC3E}">
        <p14:creationId xmlns:p14="http://schemas.microsoft.com/office/powerpoint/2010/main" val="392582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other tips that can be useful. Also, “How are you today?”</a:t>
            </a:r>
            <a:endParaRPr lang="en-US" dirty="0"/>
          </a:p>
          <a:p>
            <a:endParaRPr lang="en-US" dirty="0"/>
          </a:p>
          <a:p>
            <a:r>
              <a:rPr lang="en-US" dirty="0"/>
              <a:t>Active Listening</a:t>
            </a:r>
          </a:p>
          <a:p>
            <a:r>
              <a:rPr lang="en-US" dirty="0"/>
              <a:t>-Encouraging, restating, effective silence, summarizing, “I” statements, empathy</a:t>
            </a:r>
          </a:p>
          <a:p>
            <a:r>
              <a:rPr lang="en-US" dirty="0"/>
              <a:t>-Pay attention</a:t>
            </a:r>
          </a:p>
          <a:p>
            <a:r>
              <a:rPr lang="en-US" dirty="0"/>
              <a:t>-Don’t cut people off</a:t>
            </a:r>
          </a:p>
          <a:p>
            <a:endParaRPr lang="en-US" dirty="0"/>
          </a:p>
          <a:p>
            <a:r>
              <a:rPr lang="en-US" dirty="0"/>
              <a:t>Video:</a:t>
            </a:r>
            <a:r>
              <a:rPr lang="en-US" baseline="0" dirty="0"/>
              <a:t> </a:t>
            </a:r>
            <a:r>
              <a:rPr lang="en-US" baseline="0" dirty="0" err="1"/>
              <a:t>Brene</a:t>
            </a:r>
            <a:r>
              <a:rPr lang="en-US" baseline="0" dirty="0"/>
              <a:t> Brown on Empathy (Click Icon)</a:t>
            </a:r>
            <a:endParaRPr lang="en-US" dirty="0"/>
          </a:p>
        </p:txBody>
      </p:sp>
      <p:sp>
        <p:nvSpPr>
          <p:cNvPr id="4" name="Slide Number Placeholder 3"/>
          <p:cNvSpPr>
            <a:spLocks noGrp="1"/>
          </p:cNvSpPr>
          <p:nvPr>
            <p:ph type="sldNum" sz="quarter" idx="10"/>
          </p:nvPr>
        </p:nvSpPr>
        <p:spPr/>
        <p:txBody>
          <a:bodyPr/>
          <a:lstStyle/>
          <a:p>
            <a:fld id="{AB702786-4C7A-4FA2-8916-CA42ADC8E368}" type="slidenum">
              <a:rPr lang="en-US" smtClean="0"/>
              <a:t>12</a:t>
            </a:fld>
            <a:endParaRPr lang="en-US"/>
          </a:p>
        </p:txBody>
      </p:sp>
    </p:spTree>
    <p:extLst>
      <p:ext uri="{BB962C8B-B14F-4D97-AF65-F5344CB8AC3E}">
        <p14:creationId xmlns:p14="http://schemas.microsoft.com/office/powerpoint/2010/main" val="112554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AAE6B-2E7C-4CA1-9E4C-CE9D03032A3B}" type="slidenum">
              <a:rPr lang="en-US" smtClean="0"/>
              <a:t>15</a:t>
            </a:fld>
            <a:endParaRPr lang="en-US"/>
          </a:p>
        </p:txBody>
      </p:sp>
    </p:spTree>
    <p:extLst>
      <p:ext uri="{BB962C8B-B14F-4D97-AF65-F5344CB8AC3E}">
        <p14:creationId xmlns:p14="http://schemas.microsoft.com/office/powerpoint/2010/main" val="103775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Denise</a:t>
            </a:r>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t>16</a:t>
            </a:fld>
            <a:endParaRPr lang="en-US"/>
          </a:p>
        </p:txBody>
      </p:sp>
    </p:spTree>
    <p:extLst>
      <p:ext uri="{BB962C8B-B14F-4D97-AF65-F5344CB8AC3E}">
        <p14:creationId xmlns:p14="http://schemas.microsoft.com/office/powerpoint/2010/main" val="39857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C353D-BC67-47A3-8275-C4D276E37B3D}" type="slidenum">
              <a:rPr lang="en-US" smtClean="0"/>
              <a:t>17</a:t>
            </a:fld>
            <a:endParaRPr lang="en-US"/>
          </a:p>
        </p:txBody>
      </p:sp>
    </p:spTree>
    <p:extLst>
      <p:ext uri="{BB962C8B-B14F-4D97-AF65-F5344CB8AC3E}">
        <p14:creationId xmlns:p14="http://schemas.microsoft.com/office/powerpoint/2010/main" val="351061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30723" name="Slide Number Placeholder 3"/>
          <p:cNvSpPr>
            <a:spLocks noGrp="1"/>
          </p:cNvSpPr>
          <p:nvPr>
            <p:ph type="sldNum" sz="quarter" idx="5"/>
          </p:nvPr>
        </p:nvSpPr>
        <p:spPr>
          <a:noFill/>
        </p:spPr>
        <p:txBody>
          <a:bodyPr/>
          <a:lstStyle/>
          <a:p>
            <a:fld id="{B5A044A8-1C43-4802-AE0C-451767FBD39F}" type="slidenum">
              <a:rPr lang="en-US" smtClean="0">
                <a:cs typeface="Arial" charset="0"/>
              </a:rPr>
              <a:pPr/>
              <a:t>18</a:t>
            </a:fld>
            <a:endParaRPr lang="en-US">
              <a:cs typeface="Arial" charset="0"/>
            </a:endParaRPr>
          </a:p>
        </p:txBody>
      </p:sp>
    </p:spTree>
    <p:extLst>
      <p:ext uri="{BB962C8B-B14F-4D97-AF65-F5344CB8AC3E}">
        <p14:creationId xmlns:p14="http://schemas.microsoft.com/office/powerpoint/2010/main" val="400648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C72FE7B-00DA-4953-91C8-7A3BBE301EEF}" type="slidenum">
              <a:rPr lang="en-US" smtClean="0"/>
              <a:t>2</a:t>
            </a:fld>
            <a:endParaRPr lang="en-US"/>
          </a:p>
        </p:txBody>
      </p:sp>
    </p:spTree>
    <p:extLst>
      <p:ext uri="{BB962C8B-B14F-4D97-AF65-F5344CB8AC3E}">
        <p14:creationId xmlns:p14="http://schemas.microsoft.com/office/powerpoint/2010/main" val="306302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1950E-B6E4-425F-829B-71A2A865CD30}" type="slidenum">
              <a:rPr lang="en-US" smtClean="0"/>
              <a:t>3</a:t>
            </a:fld>
            <a:endParaRPr lang="en-US"/>
          </a:p>
        </p:txBody>
      </p:sp>
    </p:spTree>
    <p:extLst>
      <p:ext uri="{BB962C8B-B14F-4D97-AF65-F5344CB8AC3E}">
        <p14:creationId xmlns:p14="http://schemas.microsoft.com/office/powerpoint/2010/main" val="194186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30723" name="Slide Number Placeholder 3"/>
          <p:cNvSpPr>
            <a:spLocks noGrp="1"/>
          </p:cNvSpPr>
          <p:nvPr>
            <p:ph type="sldNum" sz="quarter" idx="5"/>
          </p:nvPr>
        </p:nvSpPr>
        <p:spPr>
          <a:noFill/>
        </p:spPr>
        <p:txBody>
          <a:bodyPr/>
          <a:lstStyle/>
          <a:p>
            <a:fld id="{B5A044A8-1C43-4802-AE0C-451767FBD39F}" type="slidenum">
              <a:rPr lang="en-US" smtClean="0">
                <a:cs typeface="Arial" charset="0"/>
              </a:rPr>
              <a:pPr/>
              <a:t>4</a:t>
            </a:fld>
            <a:endParaRPr lang="en-US">
              <a:cs typeface="Arial" charset="0"/>
            </a:endParaRPr>
          </a:p>
        </p:txBody>
      </p:sp>
    </p:spTree>
    <p:extLst>
      <p:ext uri="{BB962C8B-B14F-4D97-AF65-F5344CB8AC3E}">
        <p14:creationId xmlns:p14="http://schemas.microsoft.com/office/powerpoint/2010/main" val="34188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C353D-BC67-47A3-8275-C4D276E37B3D}" type="slidenum">
              <a:rPr lang="en-US" smtClean="0"/>
              <a:t>5</a:t>
            </a:fld>
            <a:endParaRPr lang="en-US"/>
          </a:p>
        </p:txBody>
      </p:sp>
    </p:spTree>
    <p:extLst>
      <p:ext uri="{BB962C8B-B14F-4D97-AF65-F5344CB8AC3E}">
        <p14:creationId xmlns:p14="http://schemas.microsoft.com/office/powerpoint/2010/main" val="41799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3C353D-BC67-47A3-8275-C4D276E37B3D}" type="slidenum">
              <a:rPr lang="en-US" smtClean="0"/>
              <a:t>6</a:t>
            </a:fld>
            <a:endParaRPr lang="en-US"/>
          </a:p>
        </p:txBody>
      </p:sp>
    </p:spTree>
    <p:extLst>
      <p:ext uri="{BB962C8B-B14F-4D97-AF65-F5344CB8AC3E}">
        <p14:creationId xmlns:p14="http://schemas.microsoft.com/office/powerpoint/2010/main" val="50406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33C353D-BC67-47A3-8275-C4D276E37B3D}" type="slidenum">
              <a:rPr lang="en-US" smtClean="0"/>
              <a:t>7</a:t>
            </a:fld>
            <a:endParaRPr lang="en-US"/>
          </a:p>
        </p:txBody>
      </p:sp>
    </p:spTree>
    <p:extLst>
      <p:ext uri="{BB962C8B-B14F-4D97-AF65-F5344CB8AC3E}">
        <p14:creationId xmlns:p14="http://schemas.microsoft.com/office/powerpoint/2010/main" val="135622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C72FE7B-00DA-4953-91C8-7A3BBE301EEF}" type="slidenum">
              <a:rPr lang="en-US" smtClean="0"/>
              <a:t>8</a:t>
            </a:fld>
            <a:endParaRPr lang="en-US"/>
          </a:p>
        </p:txBody>
      </p:sp>
    </p:spTree>
    <p:extLst>
      <p:ext uri="{BB962C8B-B14F-4D97-AF65-F5344CB8AC3E}">
        <p14:creationId xmlns:p14="http://schemas.microsoft.com/office/powerpoint/2010/main" val="7878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a:t>The mission of the National Alliance on Mental Illness (NAMI)  Chicago is to provide hope and improve the quality of life for those whose lives are affected by mental illness, by providing information and referrals, education, support, advocacy, and active community outreach.</a:t>
            </a:r>
          </a:p>
          <a:p>
            <a:pPr marL="171441" indent="-171441">
              <a:buFont typeface="Arial" panose="020B0604020202020204" pitchFamily="34" charset="0"/>
              <a:buChar char="•"/>
            </a:pPr>
            <a:r>
              <a:rPr lang="en-US" dirty="0"/>
              <a:t>We are the nation’s first and largest grassroots mental health organization.</a:t>
            </a:r>
          </a:p>
          <a:p>
            <a:pPr marL="171441" indent="-171441">
              <a:buFont typeface="Arial" panose="020B0604020202020204" pitchFamily="34" charset="0"/>
              <a:buChar char="•"/>
            </a:pPr>
            <a:endParaRPr lang="en-US" dirty="0"/>
          </a:p>
          <a:p>
            <a:pPr marL="171441" indent="-171441">
              <a:buFont typeface="Arial" panose="020B0604020202020204" pitchFamily="34" charset="0"/>
              <a:buChar char="•"/>
            </a:pPr>
            <a:r>
              <a:rPr lang="en-US" dirty="0"/>
              <a:t>What NAMI Chicago</a:t>
            </a:r>
            <a:r>
              <a:rPr lang="en-US" baseline="0" dirty="0"/>
              <a:t> does:</a:t>
            </a:r>
          </a:p>
          <a:p>
            <a:pPr marL="628641" lvl="1" indent="-171441">
              <a:buFont typeface="Arial" panose="020B0604020202020204" pitchFamily="34" charset="0"/>
              <a:buChar char="•"/>
            </a:pPr>
            <a:r>
              <a:rPr lang="en-US" baseline="0" dirty="0"/>
              <a:t>Facilitate support groups and educational courses</a:t>
            </a:r>
          </a:p>
          <a:p>
            <a:pPr marL="628641" lvl="1" indent="-171441">
              <a:buFont typeface="Arial" panose="020B0604020202020204" pitchFamily="34" charset="0"/>
              <a:buChar char="•"/>
            </a:pPr>
            <a:r>
              <a:rPr lang="en-US" baseline="0" dirty="0"/>
              <a:t>Provide mental health training at schools, workplaces, faith communities, and more</a:t>
            </a:r>
          </a:p>
          <a:p>
            <a:pPr marL="628641" lvl="1" indent="-171441">
              <a:buFont typeface="Arial" panose="020B0604020202020204" pitchFamily="34" charset="0"/>
              <a:buChar char="•"/>
            </a:pPr>
            <a:r>
              <a:rPr lang="en-US" baseline="0" dirty="0"/>
              <a:t>Train first responders on how to respond to mental health crisis</a:t>
            </a:r>
          </a:p>
          <a:p>
            <a:pPr marL="628641" lvl="1" indent="-171441">
              <a:buFont typeface="Arial" panose="020B0604020202020204" pitchFamily="34" charset="0"/>
              <a:buChar char="•"/>
            </a:pPr>
            <a:r>
              <a:rPr lang="en-US" baseline="0" dirty="0"/>
              <a:t>Support those with mental health conditions through in-home recovery support team &amp; moving on program</a:t>
            </a:r>
          </a:p>
          <a:p>
            <a:pPr marL="628641" lvl="1" indent="-171441">
              <a:buFont typeface="Arial" panose="020B0604020202020204" pitchFamily="34" charset="0"/>
              <a:buChar char="•"/>
            </a:pPr>
            <a:r>
              <a:rPr lang="en-US" baseline="0" dirty="0"/>
              <a:t>Policy advocacy</a:t>
            </a:r>
          </a:p>
          <a:p>
            <a:pPr marL="628641" lvl="1" indent="-171441">
              <a:buFont typeface="Arial" panose="020B0604020202020204" pitchFamily="34" charset="0"/>
              <a:buChar char="•"/>
            </a:pPr>
            <a:r>
              <a:rPr lang="en-US" baseline="0" dirty="0"/>
              <a:t>Helpline</a:t>
            </a:r>
            <a:r>
              <a:rPr lang="en-US" dirty="0"/>
              <a:t> </a:t>
            </a:r>
          </a:p>
          <a:p>
            <a:endParaRPr lang="en-US" dirty="0"/>
          </a:p>
        </p:txBody>
      </p:sp>
      <p:sp>
        <p:nvSpPr>
          <p:cNvPr id="4" name="Slide Number Placeholder 3"/>
          <p:cNvSpPr>
            <a:spLocks noGrp="1"/>
          </p:cNvSpPr>
          <p:nvPr>
            <p:ph type="sldNum" sz="quarter" idx="10"/>
          </p:nvPr>
        </p:nvSpPr>
        <p:spPr/>
        <p:txBody>
          <a:bodyPr/>
          <a:lstStyle/>
          <a:p>
            <a:fld id="{E26A476E-766C-44A0-8978-2C32B3CB9C77}" type="slidenum">
              <a:rPr lang="en-US" smtClean="0"/>
              <a:t>9</a:t>
            </a:fld>
            <a:endParaRPr lang="en-US"/>
          </a:p>
        </p:txBody>
      </p:sp>
    </p:spTree>
    <p:extLst>
      <p:ext uri="{BB962C8B-B14F-4D97-AF65-F5344CB8AC3E}">
        <p14:creationId xmlns:p14="http://schemas.microsoft.com/office/powerpoint/2010/main" val="411585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421"/>
          <a:stretch/>
        </p:blipFill>
        <p:spPr>
          <a:xfrm>
            <a:off x="10309015" y="5932392"/>
            <a:ext cx="1381760" cy="598833"/>
          </a:xfrm>
          <a:prstGeom prst="rect">
            <a:avLst/>
          </a:prstGeom>
        </p:spPr>
      </p:pic>
      <p:sp>
        <p:nvSpPr>
          <p:cNvPr id="5" name="Rectangle 4"/>
          <p:cNvSpPr/>
          <p:nvPr userDrawn="1"/>
        </p:nvSpPr>
        <p:spPr>
          <a:xfrm>
            <a:off x="0" y="0"/>
            <a:ext cx="12192000" cy="388984"/>
          </a:xfrm>
          <a:prstGeom prst="rect">
            <a:avLst/>
          </a:prstGeom>
          <a:solidFill>
            <a:srgbClr val="44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0"/>
          <p:cNvSpPr>
            <a:spLocks noGrp="1"/>
          </p:cNvSpPr>
          <p:nvPr>
            <p:ph type="body" sz="quarter" idx="10" hasCustomPrompt="1"/>
          </p:nvPr>
        </p:nvSpPr>
        <p:spPr>
          <a:xfrm>
            <a:off x="757899" y="690880"/>
            <a:ext cx="7363328" cy="1016000"/>
          </a:xfrm>
          <a:prstGeom prst="rect">
            <a:avLst/>
          </a:prstGeom>
        </p:spPr>
        <p:txBody>
          <a:bodyPr>
            <a:noAutofit/>
          </a:bodyPr>
          <a:lstStyle>
            <a:lvl1pPr marL="0" indent="0">
              <a:lnSpc>
                <a:spcPts val="6453"/>
              </a:lnSpc>
              <a:buNone/>
              <a:defRPr sz="3600" b="1" baseline="0">
                <a:solidFill>
                  <a:srgbClr val="1F4A98"/>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Headline Here</a:t>
            </a:r>
          </a:p>
        </p:txBody>
      </p:sp>
      <p:sp>
        <p:nvSpPr>
          <p:cNvPr id="7" name="Text Placeholder 10"/>
          <p:cNvSpPr>
            <a:spLocks noGrp="1"/>
          </p:cNvSpPr>
          <p:nvPr>
            <p:ph type="body" sz="quarter" idx="11" hasCustomPrompt="1"/>
          </p:nvPr>
        </p:nvSpPr>
        <p:spPr>
          <a:xfrm>
            <a:off x="757905" y="2359777"/>
            <a:ext cx="1668889" cy="1379107"/>
          </a:xfrm>
          <a:prstGeom prst="rect">
            <a:avLst/>
          </a:prstGeom>
        </p:spPr>
        <p:txBody>
          <a:bodyPr>
            <a:noAutofit/>
          </a:bodyPr>
          <a:lstStyle>
            <a:lvl1pPr marL="0" indent="0">
              <a:lnSpc>
                <a:spcPct val="100000"/>
              </a:lnSpc>
              <a:buNone/>
              <a:defRPr sz="9600" baseline="0">
                <a:solidFill>
                  <a:srgbClr val="C0994C"/>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15</a:t>
            </a:r>
          </a:p>
        </p:txBody>
      </p:sp>
      <p:sp>
        <p:nvSpPr>
          <p:cNvPr id="8" name="Text Placeholder 10"/>
          <p:cNvSpPr>
            <a:spLocks noGrp="1"/>
          </p:cNvSpPr>
          <p:nvPr>
            <p:ph type="body" sz="quarter" idx="12" hasCustomPrompt="1"/>
          </p:nvPr>
        </p:nvSpPr>
        <p:spPr>
          <a:xfrm>
            <a:off x="3352566" y="2371385"/>
            <a:ext cx="2278489" cy="1379107"/>
          </a:xfrm>
          <a:prstGeom prst="rect">
            <a:avLst/>
          </a:prstGeom>
        </p:spPr>
        <p:txBody>
          <a:bodyPr>
            <a:noAutofit/>
          </a:bodyPr>
          <a:lstStyle>
            <a:lvl1pPr marL="0" indent="0">
              <a:lnSpc>
                <a:spcPct val="100000"/>
              </a:lnSpc>
              <a:buNone/>
              <a:defRPr sz="9600" baseline="0">
                <a:solidFill>
                  <a:srgbClr val="62ABDD"/>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278</a:t>
            </a:r>
          </a:p>
        </p:txBody>
      </p:sp>
      <p:sp>
        <p:nvSpPr>
          <p:cNvPr id="9" name="Text Placeholder 10"/>
          <p:cNvSpPr>
            <a:spLocks noGrp="1"/>
          </p:cNvSpPr>
          <p:nvPr>
            <p:ph type="body" sz="quarter" idx="13" hasCustomPrompt="1"/>
          </p:nvPr>
        </p:nvSpPr>
        <p:spPr>
          <a:xfrm>
            <a:off x="6354124" y="2371385"/>
            <a:ext cx="2278489" cy="1379107"/>
          </a:xfrm>
          <a:prstGeom prst="rect">
            <a:avLst/>
          </a:prstGeom>
        </p:spPr>
        <p:txBody>
          <a:bodyPr>
            <a:noAutofit/>
          </a:bodyPr>
          <a:lstStyle>
            <a:lvl1pPr marL="0" indent="0">
              <a:lnSpc>
                <a:spcPct val="100000"/>
              </a:lnSpc>
              <a:buNone/>
              <a:defRPr sz="9600" baseline="0">
                <a:solidFill>
                  <a:srgbClr val="80984A"/>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984</a:t>
            </a:r>
          </a:p>
        </p:txBody>
      </p:sp>
      <p:sp>
        <p:nvSpPr>
          <p:cNvPr id="10" name="Text Placeholder 10"/>
          <p:cNvSpPr>
            <a:spLocks noGrp="1"/>
          </p:cNvSpPr>
          <p:nvPr>
            <p:ph type="body" sz="quarter" idx="14" hasCustomPrompt="1"/>
          </p:nvPr>
        </p:nvSpPr>
        <p:spPr>
          <a:xfrm>
            <a:off x="9471792" y="2371385"/>
            <a:ext cx="2278489" cy="1379107"/>
          </a:xfrm>
          <a:prstGeom prst="rect">
            <a:avLst/>
          </a:prstGeom>
        </p:spPr>
        <p:txBody>
          <a:bodyPr>
            <a:noAutofit/>
          </a:bodyPr>
          <a:lstStyle>
            <a:lvl1pPr marL="0" indent="0">
              <a:lnSpc>
                <a:spcPct val="100000"/>
              </a:lnSpc>
              <a:buNone/>
              <a:defRPr sz="9600" baseline="0">
                <a:solidFill>
                  <a:srgbClr val="4497A5"/>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55</a:t>
            </a:r>
          </a:p>
        </p:txBody>
      </p:sp>
      <p:sp>
        <p:nvSpPr>
          <p:cNvPr id="11" name="Text Placeholder 12"/>
          <p:cNvSpPr>
            <a:spLocks noGrp="1"/>
          </p:cNvSpPr>
          <p:nvPr>
            <p:ph type="body" sz="quarter" idx="21" hasCustomPrompt="1"/>
          </p:nvPr>
        </p:nvSpPr>
        <p:spPr>
          <a:xfrm>
            <a:off x="671300" y="3672108"/>
            <a:ext cx="1755488" cy="929397"/>
          </a:xfrm>
          <a:prstGeom prst="rect">
            <a:avLst/>
          </a:prstGeom>
        </p:spPr>
        <p:txBody>
          <a:bodyPr>
            <a:noAutofit/>
          </a:bodyPr>
          <a:lstStyle>
            <a:lvl1pPr marL="0" indent="0" algn="ctr" rtl="0">
              <a:lnSpc>
                <a:spcPts val="3200"/>
              </a:lnSpc>
              <a:buNone/>
              <a:defRPr lang="en-US" sz="2400" b="1" i="0" u="none" strike="noStrike" baseline="0" smtClean="0">
                <a:solidFill>
                  <a:srgbClr val="294B93"/>
                </a:solidFill>
              </a:defRPr>
            </a:lvl1pPr>
          </a:lstStyle>
          <a:p>
            <a:pPr lvl="0"/>
            <a:r>
              <a:rPr lang="en-US" dirty="0"/>
              <a:t>Average Call Time</a:t>
            </a:r>
          </a:p>
        </p:txBody>
      </p:sp>
      <p:sp>
        <p:nvSpPr>
          <p:cNvPr id="12" name="Text Placeholder 12"/>
          <p:cNvSpPr>
            <a:spLocks noGrp="1"/>
          </p:cNvSpPr>
          <p:nvPr>
            <p:ph type="body" sz="quarter" idx="22" hasCustomPrompt="1"/>
          </p:nvPr>
        </p:nvSpPr>
        <p:spPr>
          <a:xfrm>
            <a:off x="3614065" y="3680808"/>
            <a:ext cx="1755488" cy="929397"/>
          </a:xfrm>
          <a:prstGeom prst="rect">
            <a:avLst/>
          </a:prstGeom>
        </p:spPr>
        <p:txBody>
          <a:bodyPr>
            <a:noAutofit/>
          </a:bodyPr>
          <a:lstStyle>
            <a:lvl1pPr marL="0" indent="0" algn="ctr" rtl="0">
              <a:lnSpc>
                <a:spcPts val="3200"/>
              </a:lnSpc>
              <a:buNone/>
              <a:defRPr lang="en-US" sz="2400" b="1" i="0" u="none" strike="noStrike" baseline="0" smtClean="0">
                <a:solidFill>
                  <a:srgbClr val="294B93"/>
                </a:solidFill>
              </a:defRPr>
            </a:lvl1pPr>
          </a:lstStyle>
          <a:p>
            <a:pPr lvl="0"/>
            <a:r>
              <a:rPr lang="en-US"/>
              <a:t>Number of Hours</a:t>
            </a:r>
            <a:endParaRPr lang="en-US" dirty="0"/>
          </a:p>
        </p:txBody>
      </p:sp>
      <p:sp>
        <p:nvSpPr>
          <p:cNvPr id="13" name="Text Placeholder 12"/>
          <p:cNvSpPr>
            <a:spLocks noGrp="1"/>
          </p:cNvSpPr>
          <p:nvPr>
            <p:ph type="body" sz="quarter" idx="23" hasCustomPrompt="1"/>
          </p:nvPr>
        </p:nvSpPr>
        <p:spPr>
          <a:xfrm>
            <a:off x="6397542" y="3680808"/>
            <a:ext cx="2191649" cy="929397"/>
          </a:xfrm>
          <a:prstGeom prst="rect">
            <a:avLst/>
          </a:prstGeom>
        </p:spPr>
        <p:txBody>
          <a:bodyPr>
            <a:noAutofit/>
          </a:bodyPr>
          <a:lstStyle>
            <a:lvl1pPr marL="0" indent="0" algn="ctr" rtl="0">
              <a:lnSpc>
                <a:spcPts val="3200"/>
              </a:lnSpc>
              <a:buNone/>
              <a:defRPr lang="en-US" sz="2400" b="1" i="0" u="none" strike="noStrike" baseline="0" smtClean="0">
                <a:solidFill>
                  <a:srgbClr val="294B93"/>
                </a:solidFill>
              </a:defRPr>
            </a:lvl1pPr>
          </a:lstStyle>
          <a:p>
            <a:pPr lvl="0"/>
            <a:r>
              <a:rPr lang="en-US"/>
              <a:t>Total Calls</a:t>
            </a:r>
            <a:endParaRPr lang="en-US" dirty="0"/>
          </a:p>
        </p:txBody>
      </p:sp>
      <p:sp>
        <p:nvSpPr>
          <p:cNvPr id="15" name="Text Placeholder 12"/>
          <p:cNvSpPr>
            <a:spLocks noGrp="1"/>
          </p:cNvSpPr>
          <p:nvPr>
            <p:ph type="body" sz="quarter" idx="24" hasCustomPrompt="1"/>
          </p:nvPr>
        </p:nvSpPr>
        <p:spPr>
          <a:xfrm>
            <a:off x="9108211" y="3680808"/>
            <a:ext cx="2328452" cy="929397"/>
          </a:xfrm>
          <a:prstGeom prst="rect">
            <a:avLst/>
          </a:prstGeom>
        </p:spPr>
        <p:txBody>
          <a:bodyPr>
            <a:noAutofit/>
          </a:bodyPr>
          <a:lstStyle>
            <a:lvl1pPr marL="0" indent="0" algn="ctr" rtl="0">
              <a:lnSpc>
                <a:spcPts val="3200"/>
              </a:lnSpc>
              <a:buNone/>
              <a:defRPr lang="en-US" sz="2400" b="1" i="0" u="none" strike="noStrike" baseline="0" smtClean="0">
                <a:solidFill>
                  <a:srgbClr val="294B93"/>
                </a:solidFill>
              </a:defRPr>
            </a:lvl1pPr>
          </a:lstStyle>
          <a:p>
            <a:pPr lvl="0"/>
            <a:r>
              <a:rPr lang="en-US"/>
              <a:t>Suicide Assessments</a:t>
            </a:r>
            <a:endParaRPr lang="en-US" dirty="0"/>
          </a:p>
        </p:txBody>
      </p:sp>
    </p:spTree>
    <p:extLst>
      <p:ext uri="{BB962C8B-B14F-4D97-AF65-F5344CB8AC3E}">
        <p14:creationId xmlns:p14="http://schemas.microsoft.com/office/powerpoint/2010/main" val="46826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Layout">
    <p:spTree>
      <p:nvGrpSpPr>
        <p:cNvPr id="1" name=""/>
        <p:cNvGrpSpPr/>
        <p:nvPr/>
      </p:nvGrpSpPr>
      <p:grpSpPr>
        <a:xfrm>
          <a:off x="0" y="0"/>
          <a:ext cx="0" cy="0"/>
          <a:chOff x="0" y="0"/>
          <a:chExt cx="0" cy="0"/>
        </a:xfrm>
      </p:grpSpPr>
      <p:sp>
        <p:nvSpPr>
          <p:cNvPr id="4" name="Rectangle 3"/>
          <p:cNvSpPr/>
          <p:nvPr userDrawn="1"/>
        </p:nvSpPr>
        <p:spPr>
          <a:xfrm>
            <a:off x="0" y="0"/>
            <a:ext cx="12192000" cy="388984"/>
          </a:xfrm>
          <a:prstGeom prst="rect">
            <a:avLst/>
          </a:prstGeom>
          <a:solidFill>
            <a:srgbClr val="1F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6421"/>
          <a:stretch/>
        </p:blipFill>
        <p:spPr>
          <a:xfrm>
            <a:off x="10309015" y="5932392"/>
            <a:ext cx="1381760" cy="598833"/>
          </a:xfrm>
          <a:prstGeom prst="rect">
            <a:avLst/>
          </a:prstGeom>
        </p:spPr>
      </p:pic>
      <p:sp>
        <p:nvSpPr>
          <p:cNvPr id="6" name="Text Placeholder 10"/>
          <p:cNvSpPr>
            <a:spLocks noGrp="1"/>
          </p:cNvSpPr>
          <p:nvPr>
            <p:ph type="body" sz="quarter" idx="10" hasCustomPrompt="1"/>
          </p:nvPr>
        </p:nvSpPr>
        <p:spPr>
          <a:xfrm>
            <a:off x="757899" y="690880"/>
            <a:ext cx="7363328" cy="1016000"/>
          </a:xfrm>
          <a:prstGeom prst="rect">
            <a:avLst/>
          </a:prstGeom>
        </p:spPr>
        <p:txBody>
          <a:bodyPr>
            <a:noAutofit/>
          </a:bodyPr>
          <a:lstStyle>
            <a:lvl1pPr marL="0" indent="0">
              <a:lnSpc>
                <a:spcPts val="6453"/>
              </a:lnSpc>
              <a:buNone/>
              <a:defRPr sz="3600" b="1" baseline="0">
                <a:solidFill>
                  <a:srgbClr val="1F4A98"/>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One Column Layout</a:t>
            </a:r>
          </a:p>
        </p:txBody>
      </p:sp>
      <p:sp>
        <p:nvSpPr>
          <p:cNvPr id="10" name="Text Placeholder 12"/>
          <p:cNvSpPr>
            <a:spLocks noGrp="1"/>
          </p:cNvSpPr>
          <p:nvPr>
            <p:ph type="body" sz="quarter" idx="21" hasCustomPrompt="1"/>
          </p:nvPr>
        </p:nvSpPr>
        <p:spPr>
          <a:xfrm>
            <a:off x="757905" y="1816707"/>
            <a:ext cx="9759404" cy="2658772"/>
          </a:xfrm>
          <a:prstGeom prst="rect">
            <a:avLst/>
          </a:prstGeom>
        </p:spPr>
        <p:txBody>
          <a:bodyPr>
            <a:noAutofit/>
          </a:bodyPr>
          <a:lstStyle>
            <a:lvl1pPr marL="0" indent="0" rtl="0">
              <a:lnSpc>
                <a:spcPts val="3600"/>
              </a:lnSpc>
              <a:buNone/>
              <a:defRPr lang="en-US" sz="2400" b="0" i="0" u="none" strike="noStrike" baseline="0" smtClean="0">
                <a:solidFill>
                  <a:schemeClr val="tx1"/>
                </a:solidFill>
              </a:defRPr>
            </a:lvl1pPr>
          </a:lstStyle>
          <a:p>
            <a:pPr lvl="0"/>
            <a:r>
              <a:rPr lang="en-US" dirty="0"/>
              <a:t>The mission of the National Alliance on Mental Illness (NAMI) Chicago is to provide hope and improve the quality of life for those whose lives are affected by mental illness, by providing information and referrals, education, support, advocacy, and active community outreach.</a:t>
            </a:r>
          </a:p>
        </p:txBody>
      </p:sp>
    </p:spTree>
    <p:extLst>
      <p:ext uri="{BB962C8B-B14F-4D97-AF65-F5344CB8AC3E}">
        <p14:creationId xmlns:p14="http://schemas.microsoft.com/office/powerpoint/2010/main" val="390017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er Blu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421"/>
          <a:stretch/>
        </p:blipFill>
        <p:spPr>
          <a:xfrm>
            <a:off x="10309015" y="5932392"/>
            <a:ext cx="1381760" cy="598833"/>
          </a:xfrm>
          <a:prstGeom prst="rect">
            <a:avLst/>
          </a:prstGeom>
        </p:spPr>
      </p:pic>
      <p:sp>
        <p:nvSpPr>
          <p:cNvPr id="5" name="Rectangle 4"/>
          <p:cNvSpPr/>
          <p:nvPr userDrawn="1"/>
        </p:nvSpPr>
        <p:spPr>
          <a:xfrm>
            <a:off x="0" y="-1"/>
            <a:ext cx="12192000" cy="5624492"/>
          </a:xfrm>
          <a:prstGeom prst="rect">
            <a:avLst/>
          </a:prstGeom>
          <a:solidFill>
            <a:srgbClr val="1F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0"/>
          <p:cNvSpPr>
            <a:spLocks noGrp="1"/>
          </p:cNvSpPr>
          <p:nvPr>
            <p:ph type="body" sz="quarter" idx="10" hasCustomPrompt="1"/>
          </p:nvPr>
        </p:nvSpPr>
        <p:spPr>
          <a:xfrm>
            <a:off x="1204940" y="679269"/>
            <a:ext cx="1250877" cy="2113280"/>
          </a:xfrm>
          <a:prstGeom prst="rect">
            <a:avLst/>
          </a:prstGeom>
        </p:spPr>
        <p:txBody>
          <a:bodyPr>
            <a:noAutofit/>
          </a:bodyPr>
          <a:lstStyle>
            <a:lvl1pPr marL="0" indent="0">
              <a:lnSpc>
                <a:spcPct val="100000"/>
              </a:lnSpc>
              <a:buNone/>
              <a:defRPr sz="14933" baseline="0">
                <a:solidFill>
                  <a:srgbClr val="4A62A6"/>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1</a:t>
            </a:r>
          </a:p>
        </p:txBody>
      </p:sp>
      <p:sp>
        <p:nvSpPr>
          <p:cNvPr id="7" name="Text Placeholder 12"/>
          <p:cNvSpPr>
            <a:spLocks noGrp="1"/>
          </p:cNvSpPr>
          <p:nvPr>
            <p:ph type="body" sz="quarter" idx="11" hasCustomPrompt="1"/>
          </p:nvPr>
        </p:nvSpPr>
        <p:spPr>
          <a:xfrm>
            <a:off x="1152689" y="3236719"/>
            <a:ext cx="6556585" cy="719871"/>
          </a:xfrm>
          <a:prstGeom prst="rect">
            <a:avLst/>
          </a:prstGeom>
        </p:spPr>
        <p:txBody>
          <a:bodyPr>
            <a:noAutofit/>
          </a:bodyPr>
          <a:lstStyle>
            <a:lvl1pPr marL="0" indent="0" rtl="0">
              <a:lnSpc>
                <a:spcPts val="4933"/>
              </a:lnSpc>
              <a:buNone/>
              <a:defRPr lang="en-US" sz="6433" b="0" i="0" u="none" strike="noStrike" baseline="0" smtClean="0">
                <a:solidFill>
                  <a:schemeClr val="bg1"/>
                </a:solidFill>
              </a:defRPr>
            </a:lvl1pPr>
          </a:lstStyle>
          <a:p>
            <a:pPr lvl="0"/>
            <a:r>
              <a:rPr lang="en-US" dirty="0"/>
              <a:t>Section Breaker</a:t>
            </a:r>
          </a:p>
        </p:txBody>
      </p:sp>
    </p:spTree>
    <p:extLst>
      <p:ext uri="{BB962C8B-B14F-4D97-AF65-F5344CB8AC3E}">
        <p14:creationId xmlns:p14="http://schemas.microsoft.com/office/powerpoint/2010/main" val="59211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Section Tea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421"/>
          <a:stretch/>
        </p:blipFill>
        <p:spPr>
          <a:xfrm>
            <a:off x="10309015" y="5932392"/>
            <a:ext cx="1381760" cy="598833"/>
          </a:xfrm>
          <a:prstGeom prst="rect">
            <a:avLst/>
          </a:prstGeom>
        </p:spPr>
      </p:pic>
      <p:sp>
        <p:nvSpPr>
          <p:cNvPr id="5" name="Rectangle 4"/>
          <p:cNvSpPr/>
          <p:nvPr userDrawn="1"/>
        </p:nvSpPr>
        <p:spPr>
          <a:xfrm>
            <a:off x="0" y="-1"/>
            <a:ext cx="12192000" cy="5624492"/>
          </a:xfrm>
          <a:prstGeom prst="rect">
            <a:avLst/>
          </a:prstGeom>
          <a:solidFill>
            <a:srgbClr val="44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0"/>
          <p:cNvSpPr>
            <a:spLocks noGrp="1"/>
          </p:cNvSpPr>
          <p:nvPr>
            <p:ph type="body" sz="quarter" idx="10" hasCustomPrompt="1"/>
          </p:nvPr>
        </p:nvSpPr>
        <p:spPr>
          <a:xfrm>
            <a:off x="1204940" y="679269"/>
            <a:ext cx="1250877" cy="2113280"/>
          </a:xfrm>
          <a:prstGeom prst="rect">
            <a:avLst/>
          </a:prstGeom>
        </p:spPr>
        <p:txBody>
          <a:bodyPr>
            <a:noAutofit/>
          </a:bodyPr>
          <a:lstStyle>
            <a:lvl1pPr marL="0" indent="0">
              <a:lnSpc>
                <a:spcPct val="100000"/>
              </a:lnSpc>
              <a:buNone/>
              <a:defRPr sz="14933" baseline="0">
                <a:solidFill>
                  <a:srgbClr val="80B6BF"/>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3</a:t>
            </a:r>
          </a:p>
        </p:txBody>
      </p:sp>
      <p:sp>
        <p:nvSpPr>
          <p:cNvPr id="7" name="Text Placeholder 12"/>
          <p:cNvSpPr>
            <a:spLocks noGrp="1"/>
          </p:cNvSpPr>
          <p:nvPr>
            <p:ph type="body" sz="quarter" idx="11" hasCustomPrompt="1"/>
          </p:nvPr>
        </p:nvSpPr>
        <p:spPr>
          <a:xfrm>
            <a:off x="1152689" y="3236719"/>
            <a:ext cx="6556585" cy="719871"/>
          </a:xfrm>
          <a:prstGeom prst="rect">
            <a:avLst/>
          </a:prstGeom>
        </p:spPr>
        <p:txBody>
          <a:bodyPr>
            <a:noAutofit/>
          </a:bodyPr>
          <a:lstStyle>
            <a:lvl1pPr marL="0" indent="0" rtl="0">
              <a:lnSpc>
                <a:spcPts val="4933"/>
              </a:lnSpc>
              <a:buNone/>
              <a:defRPr lang="en-US" sz="6433" b="0" i="0" u="none" strike="noStrike" baseline="0" smtClean="0">
                <a:solidFill>
                  <a:schemeClr val="bg1"/>
                </a:solidFill>
              </a:defRPr>
            </a:lvl1pPr>
          </a:lstStyle>
          <a:p>
            <a:pPr lvl="0"/>
            <a:r>
              <a:rPr lang="en-US" dirty="0"/>
              <a:t>Helpline</a:t>
            </a:r>
          </a:p>
        </p:txBody>
      </p:sp>
    </p:spTree>
    <p:extLst>
      <p:ext uri="{BB962C8B-B14F-4D97-AF65-F5344CB8AC3E}">
        <p14:creationId xmlns:p14="http://schemas.microsoft.com/office/powerpoint/2010/main" val="112815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57899" y="1196100"/>
            <a:ext cx="7363328" cy="1930653"/>
          </a:xfrm>
          <a:prstGeom prst="rect">
            <a:avLst/>
          </a:prstGeom>
        </p:spPr>
        <p:txBody>
          <a:bodyPr>
            <a:noAutofit/>
          </a:bodyPr>
          <a:lstStyle>
            <a:lvl1pPr marL="0" indent="0">
              <a:lnSpc>
                <a:spcPts val="6453"/>
              </a:lnSpc>
              <a:buNone/>
              <a:defRPr sz="6267" baseline="0">
                <a:solidFill>
                  <a:srgbClr val="1F4A98"/>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Presentation Title or </a:t>
            </a:r>
            <a:r>
              <a:rPr lang="en-US" dirty="0"/>
              <a:t>Event Name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3574" y="5534711"/>
            <a:ext cx="3041940" cy="706348"/>
          </a:xfrm>
          <a:prstGeom prst="rect">
            <a:avLst/>
          </a:prstGeom>
        </p:spPr>
      </p:pic>
      <p:sp>
        <p:nvSpPr>
          <p:cNvPr id="6" name="Text Placeholder 12"/>
          <p:cNvSpPr>
            <a:spLocks noGrp="1"/>
          </p:cNvSpPr>
          <p:nvPr>
            <p:ph type="body" sz="quarter" idx="21" hasCustomPrompt="1"/>
          </p:nvPr>
        </p:nvSpPr>
        <p:spPr>
          <a:xfrm>
            <a:off x="785193" y="5684197"/>
            <a:ext cx="7639164" cy="719871"/>
          </a:xfrm>
          <a:prstGeom prst="rect">
            <a:avLst/>
          </a:prstGeom>
        </p:spPr>
        <p:txBody>
          <a:bodyPr>
            <a:noAutofit/>
          </a:bodyPr>
          <a:lstStyle>
            <a:lvl1pPr marL="0" indent="0" rtl="0">
              <a:lnSpc>
                <a:spcPts val="4933"/>
              </a:lnSpc>
              <a:buNone/>
              <a:defRPr lang="en-US" sz="1467" b="0" i="0" u="none" strike="noStrike" baseline="0" smtClean="0">
                <a:solidFill>
                  <a:schemeClr val="tx1"/>
                </a:solidFill>
              </a:defRPr>
            </a:lvl1pPr>
          </a:lstStyle>
          <a:p>
            <a:pPr lvl="0"/>
            <a:r>
              <a:rPr lang="en-US" dirty="0"/>
              <a:t>Alexa James MS, LCSW, Executive Director  |  </a:t>
            </a:r>
            <a:r>
              <a:rPr lang="en-US" dirty="0" err="1"/>
              <a:t>alexa@namichicago.org</a:t>
            </a:r>
            <a:r>
              <a:rPr lang="en-US" dirty="0"/>
              <a:t>  |  312-563-0445</a:t>
            </a:r>
          </a:p>
        </p:txBody>
      </p:sp>
    </p:spTree>
    <p:extLst>
      <p:ext uri="{BB962C8B-B14F-4D97-AF65-F5344CB8AC3E}">
        <p14:creationId xmlns:p14="http://schemas.microsoft.com/office/powerpoint/2010/main" val="16121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0BB48E-48C3-4058-A612-203190BBE577}"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EAAF0-5A2F-4156-9A15-994FE7D75DB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BB48E-48C3-4058-A612-203190BBE577}"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EAAF0-5A2F-4156-9A15-994FE7D75D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9" r:id="rId1"/>
    <p:sldLayoutId id="2147483674" r:id="rId2"/>
    <p:sldLayoutId id="2147483663" r:id="rId3"/>
    <p:sldLayoutId id="2147483664" r:id="rId4"/>
    <p:sldLayoutId id="2147483683"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10"/>
          <p:cNvSpPr txBox="1">
            <a:spLocks/>
          </p:cNvSpPr>
          <p:nvPr userDrawn="1"/>
        </p:nvSpPr>
        <p:spPr>
          <a:xfrm>
            <a:off x="757899" y="1196100"/>
            <a:ext cx="7519115" cy="1930653"/>
          </a:xfrm>
          <a:prstGeom prst="rect">
            <a:avLst/>
          </a:prstGeom>
        </p:spPr>
        <p:txBody>
          <a:bodyPr>
            <a:noAutofit/>
          </a:bodyPr>
          <a:lstStyle>
            <a:lvl1pPr marL="0" indent="0" algn="l" defTabSz="685800" rtl="0" eaLnBrk="1" latinLnBrk="0" hangingPunct="1">
              <a:lnSpc>
                <a:spcPts val="4840"/>
              </a:lnSpc>
              <a:spcBef>
                <a:spcPts val="750"/>
              </a:spcBef>
              <a:buFont typeface="Arial" panose="020B0604020202020204" pitchFamily="34" charset="0"/>
              <a:buNone/>
              <a:defRPr sz="4700" kern="1200" baseline="0">
                <a:solidFill>
                  <a:srgbClr val="1F4A98"/>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267"/>
              <a:t>Presentation Title</a:t>
            </a:r>
            <a:r>
              <a:rPr lang="en-US" sz="6267" baseline="0"/>
              <a:t> </a:t>
            </a:r>
            <a:r>
              <a:rPr lang="en-US" sz="6267"/>
              <a:t>or Event Name Here</a:t>
            </a:r>
            <a:endParaRPr lang="en-US" sz="6267"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33574" y="5534711"/>
            <a:ext cx="3041940" cy="706348"/>
          </a:xfrm>
          <a:prstGeom prst="rect">
            <a:avLst/>
          </a:prstGeom>
        </p:spPr>
      </p:pic>
      <p:sp>
        <p:nvSpPr>
          <p:cNvPr id="5" name="Text Placeholder 12"/>
          <p:cNvSpPr txBox="1">
            <a:spLocks/>
          </p:cNvSpPr>
          <p:nvPr userDrawn="1"/>
        </p:nvSpPr>
        <p:spPr>
          <a:xfrm>
            <a:off x="785193" y="5684197"/>
            <a:ext cx="7639164" cy="719871"/>
          </a:xfrm>
          <a:prstGeom prst="rect">
            <a:avLst/>
          </a:prstGeom>
        </p:spPr>
        <p:txBody>
          <a:bodyPr>
            <a:noAutofit/>
          </a:bodyPr>
          <a:lstStyle>
            <a:lvl1pPr marL="0" indent="0" algn="l" defTabSz="685800" rtl="0" eaLnBrk="1" latinLnBrk="0" hangingPunct="1">
              <a:lnSpc>
                <a:spcPts val="3700"/>
              </a:lnSpc>
              <a:spcBef>
                <a:spcPts val="750"/>
              </a:spcBef>
              <a:buFont typeface="Arial" panose="020B0604020202020204" pitchFamily="34" charset="0"/>
              <a:buNone/>
              <a:defRPr lang="en-US" sz="1100" b="0" i="0" u="none" strike="noStrike" kern="1200" baseline="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67"/>
              <a:t>Alexa James MS, LCSW, Executive Director  |  alexa@namichicago.org  |  312-563-0445</a:t>
            </a:r>
            <a:endParaRPr lang="en-US" sz="1467" dirty="0"/>
          </a:p>
        </p:txBody>
      </p:sp>
    </p:spTree>
    <p:extLst>
      <p:ext uri="{BB962C8B-B14F-4D97-AF65-F5344CB8AC3E}">
        <p14:creationId xmlns:p14="http://schemas.microsoft.com/office/powerpoint/2010/main" val="1899102199"/>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75" r:id="rId3"/>
    <p:sldLayoutId id="2147483677" r:id="rId4"/>
    <p:sldLayoutId id="214748367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6A0BB48E-48C3-4058-A612-203190BBE577}" type="datetimeFigureOut">
              <a:rPr lang="en-US" smtClean="0"/>
              <a:t>6/4/2020</a:t>
            </a:fld>
            <a:endParaRPr lang="en-US"/>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91AEAAF0-5A2F-4156-9A15-994FE7D75D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9" r:id="rId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twinbush@allchicago.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3152775" y="1714502"/>
            <a:ext cx="5829300" cy="1102519"/>
          </a:xfrm>
        </p:spPr>
        <p:txBody>
          <a:bodyPr>
            <a:normAutofit fontScale="90000"/>
          </a:bodyPr>
          <a:lstStyle/>
          <a:p>
            <a:r>
              <a:rPr lang="en-US" dirty="0">
                <a:solidFill>
                  <a:srgbClr val="00AED8"/>
                </a:solidFill>
              </a:rPr>
              <a:t>This webinar will begin soon</a:t>
            </a:r>
          </a:p>
        </p:txBody>
      </p:sp>
      <p:sp>
        <p:nvSpPr>
          <p:cNvPr id="12" name="Title 1"/>
          <p:cNvSpPr txBox="1">
            <a:spLocks/>
          </p:cNvSpPr>
          <p:nvPr/>
        </p:nvSpPr>
        <p:spPr>
          <a:xfrm>
            <a:off x="3295650" y="3543300"/>
            <a:ext cx="5829300" cy="1257300"/>
          </a:xfrm>
          <a:prstGeom prst="rect">
            <a:avLst/>
          </a:prstGeom>
        </p:spPr>
        <p:txBody>
          <a:bodyPr vert="horz" lIns="68580" tIns="34290" rIns="68580" bIns="3429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00AED8"/>
                </a:solidFill>
              </a:rPr>
              <a:t>For audio via telephone</a:t>
            </a:r>
          </a:p>
          <a:p>
            <a:pPr fontAlgn="base"/>
            <a:r>
              <a:rPr lang="en-US" sz="3300" dirty="0"/>
              <a:t>United States: +</a:t>
            </a:r>
            <a:r>
              <a:rPr lang="en-US" sz="3600" dirty="0"/>
              <a:t>1 (914) 614-3221</a:t>
            </a:r>
            <a:r>
              <a:rPr lang="en-US" sz="3300" dirty="0"/>
              <a:t> </a:t>
            </a:r>
          </a:p>
          <a:p>
            <a:pPr fontAlgn="base"/>
            <a:r>
              <a:rPr lang="en-US" sz="3300" dirty="0"/>
              <a:t>Access Code: </a:t>
            </a:r>
            <a:r>
              <a:rPr lang="en-US" sz="3600" dirty="0"/>
              <a:t>524-116-555</a:t>
            </a:r>
            <a:br>
              <a:rPr lang="en-US" sz="3300" dirty="0"/>
            </a:br>
            <a:r>
              <a:rPr lang="en-US" sz="3300" dirty="0"/>
              <a:t>Audio PIN: Shown after joining the webinar</a:t>
            </a:r>
          </a:p>
          <a:p>
            <a:endParaRPr lang="en-US" sz="2700" dirty="0">
              <a:solidFill>
                <a:srgbClr val="00AED8"/>
              </a:solidFill>
            </a:endParaRPr>
          </a:p>
        </p:txBody>
      </p:sp>
      <p:pic>
        <p:nvPicPr>
          <p:cNvPr id="7" name="Picture 6">
            <a:extLst>
              <a:ext uri="{FF2B5EF4-FFF2-40B4-BE49-F238E27FC236}">
                <a16:creationId xmlns:a16="http://schemas.microsoft.com/office/drawing/2014/main" id="{6277B49F-C79C-4B16-BCFF-AA2DB2FCD03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84604" y="5617313"/>
            <a:ext cx="1214438" cy="1132046"/>
          </a:xfrm>
          <a:prstGeom prst="rect">
            <a:avLst/>
          </a:prstGeom>
        </p:spPr>
      </p:pic>
    </p:spTree>
    <p:extLst>
      <p:ext uri="{BB962C8B-B14F-4D97-AF65-F5344CB8AC3E}">
        <p14:creationId xmlns:p14="http://schemas.microsoft.com/office/powerpoint/2010/main" val="2891170466"/>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4315" y="311581"/>
            <a:ext cx="8296412" cy="211328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9600" dirty="0">
                <a:solidFill>
                  <a:srgbClr val="80CBB9"/>
                </a:solidFill>
              </a:rPr>
              <a:t>6,300 </a:t>
            </a:r>
            <a:r>
              <a:rPr lang="en-US" sz="8800" dirty="0">
                <a:solidFill>
                  <a:srgbClr val="80CBB9"/>
                </a:solidFill>
              </a:rPr>
              <a:t>+</a:t>
            </a:r>
            <a:endParaRPr lang="en-US" sz="9600" dirty="0">
              <a:solidFill>
                <a:srgbClr val="80CBB9"/>
              </a:solidFill>
            </a:endParaRPr>
          </a:p>
        </p:txBody>
      </p:sp>
      <p:sp>
        <p:nvSpPr>
          <p:cNvPr id="3" name="Text Placeholder 2"/>
          <p:cNvSpPr>
            <a:spLocks noGrp="1"/>
          </p:cNvSpPr>
          <p:nvPr>
            <p:ph type="body" sz="quarter" idx="11"/>
          </p:nvPr>
        </p:nvSpPr>
        <p:spPr>
          <a:xfrm>
            <a:off x="663216" y="1588611"/>
            <a:ext cx="5672029" cy="719871"/>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t>Calls completed in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983" y="130629"/>
            <a:ext cx="3034388" cy="5305111"/>
          </a:xfrm>
          <a:prstGeom prst="rect">
            <a:avLst/>
          </a:prstGeom>
        </p:spPr>
      </p:pic>
      <p:sp>
        <p:nvSpPr>
          <p:cNvPr id="5" name="Text Placeholder 1">
            <a:extLst>
              <a:ext uri="{FF2B5EF4-FFF2-40B4-BE49-F238E27FC236}">
                <a16:creationId xmlns:a16="http://schemas.microsoft.com/office/drawing/2014/main" id="{8643935C-C443-4BC6-851C-D7721406AC2B}"/>
              </a:ext>
            </a:extLst>
          </p:cNvPr>
          <p:cNvSpPr txBox="1">
            <a:spLocks/>
          </p:cNvSpPr>
          <p:nvPr/>
        </p:nvSpPr>
        <p:spPr>
          <a:xfrm>
            <a:off x="574314" y="2824531"/>
            <a:ext cx="8296412" cy="2113280"/>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9600" dirty="0">
                <a:solidFill>
                  <a:srgbClr val="80CBB9"/>
                </a:solidFill>
              </a:rPr>
              <a:t>266%</a:t>
            </a:r>
          </a:p>
        </p:txBody>
      </p:sp>
      <p:sp>
        <p:nvSpPr>
          <p:cNvPr id="6" name="Text Placeholder 2">
            <a:extLst>
              <a:ext uri="{FF2B5EF4-FFF2-40B4-BE49-F238E27FC236}">
                <a16:creationId xmlns:a16="http://schemas.microsoft.com/office/drawing/2014/main" id="{0F6EAB02-654E-4673-9DD0-F97CD07FCBCF}"/>
              </a:ext>
            </a:extLst>
          </p:cNvPr>
          <p:cNvSpPr txBox="1">
            <a:spLocks/>
          </p:cNvSpPr>
          <p:nvPr/>
        </p:nvSpPr>
        <p:spPr>
          <a:xfrm>
            <a:off x="574315" y="3703002"/>
            <a:ext cx="5672029" cy="719871"/>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
        <p:nvSpPr>
          <p:cNvPr id="7" name="Text Placeholder 2">
            <a:extLst>
              <a:ext uri="{FF2B5EF4-FFF2-40B4-BE49-F238E27FC236}">
                <a16:creationId xmlns:a16="http://schemas.microsoft.com/office/drawing/2014/main" id="{E433EDCD-BB93-4BD3-9CCA-5062B276845D}"/>
              </a:ext>
            </a:extLst>
          </p:cNvPr>
          <p:cNvSpPr txBox="1">
            <a:spLocks/>
          </p:cNvSpPr>
          <p:nvPr/>
        </p:nvSpPr>
        <p:spPr>
          <a:xfrm>
            <a:off x="574312" y="4062937"/>
            <a:ext cx="5672029" cy="719871"/>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t>Increase in calls in April 2020</a:t>
            </a:r>
          </a:p>
        </p:txBody>
      </p:sp>
    </p:spTree>
    <p:extLst>
      <p:ext uri="{BB962C8B-B14F-4D97-AF65-F5344CB8AC3E}">
        <p14:creationId xmlns:p14="http://schemas.microsoft.com/office/powerpoint/2010/main" val="417588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34" y="355464"/>
            <a:ext cx="11012293" cy="1016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267" dirty="0"/>
              <a:t>When to Refer to the Helpline</a:t>
            </a:r>
          </a:p>
        </p:txBody>
      </p:sp>
      <p:sp>
        <p:nvSpPr>
          <p:cNvPr id="3" name="AutoShape 2" descr="Image result for talk bubbles icon transparen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4" name="TextBox 3"/>
          <p:cNvSpPr txBox="1"/>
          <p:nvPr/>
        </p:nvSpPr>
        <p:spPr>
          <a:xfrm>
            <a:off x="410634" y="1640144"/>
            <a:ext cx="11241215" cy="468910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r>
              <a:rPr lang="en-US" sz="2667" dirty="0"/>
              <a:t>There is an identifiable mental health service need</a:t>
            </a:r>
          </a:p>
          <a:p>
            <a:pPr marL="380990" indent="-380990">
              <a:buFont typeface="Arial" panose="020B0604020202020204" pitchFamily="34" charset="0"/>
              <a:buChar char="•"/>
            </a:pPr>
            <a:endParaRPr lang="en-US" sz="2667" dirty="0"/>
          </a:p>
          <a:p>
            <a:pPr marL="380990" indent="-380990">
              <a:buFont typeface="Arial" panose="020B0604020202020204" pitchFamily="34" charset="0"/>
              <a:buChar char="•"/>
            </a:pPr>
            <a:endParaRPr lang="en-US" sz="2667" dirty="0"/>
          </a:p>
          <a:p>
            <a:pPr marL="380990" indent="-380990">
              <a:buFont typeface="Arial" panose="020B0604020202020204" pitchFamily="34" charset="0"/>
              <a:buChar char="•"/>
            </a:pPr>
            <a:r>
              <a:rPr lang="en-US" sz="2667" dirty="0"/>
              <a:t>An individual seems to be experiencing mental health symptoms</a:t>
            </a:r>
          </a:p>
          <a:p>
            <a:pPr marL="380990" indent="-380990">
              <a:buFont typeface="Arial" panose="020B0604020202020204" pitchFamily="34" charset="0"/>
              <a:buChar char="•"/>
            </a:pPr>
            <a:endParaRPr lang="en-US" sz="2667" dirty="0"/>
          </a:p>
          <a:p>
            <a:pPr marL="380990" indent="-380990">
              <a:buFont typeface="Arial" panose="020B0604020202020204" pitchFamily="34" charset="0"/>
              <a:buChar char="•"/>
            </a:pPr>
            <a:endParaRPr lang="en-US" sz="2667" dirty="0"/>
          </a:p>
          <a:p>
            <a:pPr marL="380990" indent="-380990">
              <a:buFont typeface="Arial" panose="020B0604020202020204" pitchFamily="34" charset="0"/>
              <a:buChar char="•"/>
            </a:pPr>
            <a:r>
              <a:rPr lang="en-US" sz="2667" dirty="0"/>
              <a:t>There is an additional resource need (including needs related to the COVID-19 emergency)</a:t>
            </a:r>
          </a:p>
          <a:p>
            <a:pPr marL="990575" lvl="1" indent="-380990">
              <a:buFont typeface="Arial" panose="020B0604020202020204" pitchFamily="34" charset="0"/>
              <a:buChar char="•"/>
            </a:pPr>
            <a:r>
              <a:rPr lang="en-US" sz="2667" dirty="0"/>
              <a:t>Housing/rental assistance, food security, legal services, etc.</a:t>
            </a:r>
          </a:p>
          <a:p>
            <a:pPr lvl="1"/>
            <a:endParaRPr lang="en-US" sz="2667" dirty="0"/>
          </a:p>
          <a:p>
            <a:pPr marL="990575" lvl="1" indent="-380990">
              <a:buFont typeface="Arial" panose="020B0604020202020204" pitchFamily="34" charset="0"/>
              <a:buChar char="•"/>
            </a:pPr>
            <a:endParaRPr lang="en-US" sz="3200" dirty="0"/>
          </a:p>
        </p:txBody>
      </p:sp>
    </p:spTree>
    <p:extLst>
      <p:ext uri="{BB962C8B-B14F-4D97-AF65-F5344CB8AC3E}">
        <p14:creationId xmlns:p14="http://schemas.microsoft.com/office/powerpoint/2010/main" val="131006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64" y="152505"/>
            <a:ext cx="11032845" cy="1016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Verbal Communication Techniques</a:t>
            </a:r>
          </a:p>
        </p:txBody>
      </p:sp>
      <p:sp>
        <p:nvSpPr>
          <p:cNvPr id="6" name="TextBox 5"/>
          <p:cNvSpPr txBox="1"/>
          <p:nvPr/>
        </p:nvSpPr>
        <p:spPr>
          <a:xfrm>
            <a:off x="225464" y="552717"/>
            <a:ext cx="10386349" cy="649408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endParaRPr lang="en-US" sz="3200" dirty="0"/>
          </a:p>
          <a:p>
            <a:pPr marL="380990" indent="-380990">
              <a:buFont typeface="Arial" panose="020B0604020202020204" pitchFamily="34" charset="0"/>
              <a:buChar char="•"/>
            </a:pPr>
            <a:r>
              <a:rPr lang="en-US" sz="3200" dirty="0"/>
              <a:t>Active Listening</a:t>
            </a:r>
          </a:p>
          <a:p>
            <a:pPr marL="380990" indent="-380990">
              <a:buFont typeface="Arial" panose="020B0604020202020204" pitchFamily="34" charset="0"/>
              <a:buChar char="•"/>
            </a:pPr>
            <a:r>
              <a:rPr lang="en-US" sz="3200" dirty="0"/>
              <a:t>Normalize</a:t>
            </a:r>
          </a:p>
          <a:p>
            <a:pPr marL="380990" indent="-380990">
              <a:buFont typeface="Arial" panose="020B0604020202020204" pitchFamily="34" charset="0"/>
              <a:buChar char="•"/>
            </a:pPr>
            <a:r>
              <a:rPr lang="en-US" sz="3200" dirty="0"/>
              <a:t>Express your concern</a:t>
            </a:r>
          </a:p>
          <a:p>
            <a:pPr marL="380990" indent="-380990">
              <a:buFont typeface="Arial" panose="020B0604020202020204" pitchFamily="34" charset="0"/>
              <a:buChar char="•"/>
            </a:pPr>
            <a:endParaRPr lang="en-US" sz="3200" dirty="0"/>
          </a:p>
          <a:p>
            <a:pPr marL="380990" indent="-380990">
              <a:buFont typeface="Arial" panose="020B0604020202020204" pitchFamily="34" charset="0"/>
              <a:buChar char="•"/>
            </a:pPr>
            <a:endParaRPr lang="en-US" sz="3200" dirty="0"/>
          </a:p>
          <a:p>
            <a:pPr marL="380990" indent="-380990">
              <a:buFont typeface="Arial" panose="020B0604020202020204" pitchFamily="34" charset="0"/>
              <a:buChar char="•"/>
            </a:pPr>
            <a:r>
              <a:rPr lang="en-US" sz="3200" dirty="0"/>
              <a:t>Empathy Statements</a:t>
            </a:r>
          </a:p>
          <a:p>
            <a:pPr marL="990575" lvl="1" indent="-380990">
              <a:buFont typeface="Arial" panose="020B0604020202020204" pitchFamily="34" charset="0"/>
              <a:buChar char="•"/>
            </a:pPr>
            <a:r>
              <a:rPr lang="en-US" sz="3200" dirty="0"/>
              <a:t>“Sounds like a ____ day.”</a:t>
            </a:r>
          </a:p>
          <a:p>
            <a:pPr marL="990575" lvl="1" indent="-380990">
              <a:buFont typeface="Arial" panose="020B0604020202020204" pitchFamily="34" charset="0"/>
              <a:buChar char="•"/>
            </a:pPr>
            <a:r>
              <a:rPr lang="en-US" sz="3200" dirty="0"/>
              <a:t>“That is a lot to deal with.”</a:t>
            </a:r>
          </a:p>
          <a:p>
            <a:pPr marL="990575" lvl="1" indent="-380990">
              <a:buFont typeface="Arial" panose="020B0604020202020204" pitchFamily="34" charset="0"/>
              <a:buChar char="•"/>
            </a:pPr>
            <a:r>
              <a:rPr lang="en-US" sz="3200" dirty="0"/>
              <a:t>“It must be confusing.”</a:t>
            </a:r>
          </a:p>
          <a:p>
            <a:pPr marL="990575" lvl="1" indent="-380990">
              <a:buFont typeface="Arial" panose="020B0604020202020204" pitchFamily="34" charset="0"/>
              <a:buChar char="•"/>
            </a:pPr>
            <a:r>
              <a:rPr lang="en-US" sz="3200" dirty="0"/>
              <a:t>“It sounds like you…”</a:t>
            </a:r>
          </a:p>
          <a:p>
            <a:pPr marL="990575" lvl="1" indent="-380990">
              <a:buFont typeface="Arial" panose="020B0604020202020204" pitchFamily="34" charset="0"/>
              <a:buChar char="•"/>
            </a:pPr>
            <a:r>
              <a:rPr lang="en-US" sz="3200" dirty="0"/>
              <a:t>“Let me see if I understand.”</a:t>
            </a:r>
          </a:p>
          <a:p>
            <a:pPr lvl="1"/>
            <a:endParaRPr lang="en-US" sz="32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229" y="1513760"/>
            <a:ext cx="3810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9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2628F6-7EF6-476F-A47D-5970568981C5}"/>
              </a:ext>
            </a:extLst>
          </p:cNvPr>
          <p:cNvPicPr/>
          <p:nvPr/>
        </p:nvPicPr>
        <p:blipFill rotWithShape="1">
          <a:blip r:embed="rId2"/>
          <a:srcRect l="20673" t="24230" r="12339" b="20753"/>
          <a:stretch/>
        </p:blipFill>
        <p:spPr bwMode="auto">
          <a:xfrm>
            <a:off x="1905000" y="1066800"/>
            <a:ext cx="8458200" cy="5715000"/>
          </a:xfrm>
          <a:prstGeom prst="rect">
            <a:avLst/>
          </a:prstGeom>
          <a:ln>
            <a:noFill/>
          </a:ln>
          <a:extLst>
            <a:ext uri="{53640926-AAD7-44D8-BBD7-CCE9431645EC}">
              <a14:shadowObscured xmlns:a14="http://schemas.microsoft.com/office/drawing/2010/main"/>
            </a:ext>
          </a:extLst>
        </p:spPr>
      </p:pic>
      <p:sp>
        <p:nvSpPr>
          <p:cNvPr id="3" name="Title 1"/>
          <p:cNvSpPr txBox="1">
            <a:spLocks/>
          </p:cNvSpPr>
          <p:nvPr/>
        </p:nvSpPr>
        <p:spPr>
          <a:xfrm>
            <a:off x="1828801" y="58738"/>
            <a:ext cx="8531225" cy="673100"/>
          </a:xfrm>
          <a:prstGeom prst="rect">
            <a:avLst/>
          </a:prstGeom>
          <a:solidFill>
            <a:schemeClr val="tx2">
              <a:lumMod val="50000"/>
            </a:schemeClr>
          </a:solidFill>
        </p:spPr>
        <p:txBody>
          <a:bodyPr vert="horz" lIns="0" tIns="0" rIns="0" bIns="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prstClr val="white"/>
                </a:solidFill>
                <a:latin typeface="Arial" panose="020B0604020202020204" pitchFamily="34" charset="0"/>
                <a:cs typeface="Arial" panose="020B0604020202020204" pitchFamily="34" charset="0"/>
              </a:rPr>
              <a:t>What is Occupational Therapy (OT)?</a:t>
            </a:r>
          </a:p>
        </p:txBody>
      </p:sp>
    </p:spTree>
    <p:extLst>
      <p:ext uri="{BB962C8B-B14F-4D97-AF65-F5344CB8AC3E}">
        <p14:creationId xmlns:p14="http://schemas.microsoft.com/office/powerpoint/2010/main" val="404077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28600"/>
            <a:ext cx="8686800" cy="1054250"/>
          </a:xfrm>
        </p:spPr>
        <p:txBody>
          <a:bodyPr/>
          <a:lstStyle/>
          <a:p>
            <a:r>
              <a:rPr lang="en-US" sz="4800" dirty="0"/>
              <a:t>Engagement as Wellness</a:t>
            </a:r>
          </a:p>
        </p:txBody>
      </p:sp>
      <p:sp>
        <p:nvSpPr>
          <p:cNvPr id="5" name="Content Placeholder 4"/>
          <p:cNvSpPr>
            <a:spLocks noGrp="1"/>
          </p:cNvSpPr>
          <p:nvPr>
            <p:ph sz="quarter" idx="14"/>
          </p:nvPr>
        </p:nvSpPr>
        <p:spPr>
          <a:xfrm>
            <a:off x="5791200" y="2209800"/>
            <a:ext cx="4876800" cy="3276601"/>
          </a:xfrm>
        </p:spPr>
        <p:txBody>
          <a:bodyPr>
            <a:noAutofit/>
          </a:bodyPr>
          <a:lstStyle/>
          <a:p>
            <a:pPr marL="0" indent="0">
              <a:buNone/>
            </a:pPr>
            <a:endParaRPr lang="en-US" sz="2000" b="1" dirty="0"/>
          </a:p>
          <a:p>
            <a:pPr marL="0" indent="0">
              <a:buNone/>
            </a:pPr>
            <a:r>
              <a:rPr lang="en-US" sz="2000" b="1" dirty="0"/>
              <a:t>Supports </a:t>
            </a:r>
          </a:p>
          <a:p>
            <a:r>
              <a:rPr lang="en-US" sz="2000" dirty="0"/>
              <a:t>Strengths-based assessments</a:t>
            </a:r>
          </a:p>
          <a:p>
            <a:r>
              <a:rPr lang="en-US" sz="2000" dirty="0"/>
              <a:t>Individual, group, and peer mentorships</a:t>
            </a:r>
          </a:p>
          <a:p>
            <a:r>
              <a:rPr lang="en-US" sz="2000" dirty="0"/>
              <a:t>Purposeful engagement</a:t>
            </a:r>
          </a:p>
          <a:p>
            <a:r>
              <a:rPr lang="en-US" sz="2000" dirty="0"/>
              <a:t>Individualized and strengths-based</a:t>
            </a:r>
          </a:p>
          <a:p>
            <a:r>
              <a:rPr lang="en-US" sz="2000" dirty="0"/>
              <a:t>Structured time use</a:t>
            </a:r>
          </a:p>
        </p:txBody>
      </p:sp>
      <p:pic>
        <p:nvPicPr>
          <p:cNvPr id="6" name="Picture 2" descr="Five Ways to Wellbeing - Network of Wellbe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638800"/>
            <a:ext cx="2016060"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quarter" idx="14"/>
          </p:nvPr>
        </p:nvSpPr>
        <p:spPr>
          <a:xfrm>
            <a:off x="1853402" y="2590800"/>
            <a:ext cx="3709199" cy="3276601"/>
          </a:xfrm>
        </p:spPr>
        <p:txBody>
          <a:bodyPr>
            <a:noAutofit/>
          </a:bodyPr>
          <a:lstStyle/>
          <a:p>
            <a:pPr marL="0" indent="0">
              <a:buNone/>
            </a:pPr>
            <a:r>
              <a:rPr lang="en-US" sz="2000" b="1" dirty="0"/>
              <a:t>Barriers</a:t>
            </a:r>
          </a:p>
          <a:p>
            <a:r>
              <a:rPr lang="en-US" sz="2000" dirty="0"/>
              <a:t>Income</a:t>
            </a:r>
          </a:p>
          <a:p>
            <a:r>
              <a:rPr lang="en-US" sz="2000" dirty="0"/>
              <a:t>Lack of resources</a:t>
            </a:r>
          </a:p>
          <a:p>
            <a:r>
              <a:rPr lang="en-US" sz="2000" dirty="0"/>
              <a:t>Mental illness</a:t>
            </a:r>
          </a:p>
          <a:p>
            <a:r>
              <a:rPr lang="en-US" sz="2000" dirty="0"/>
              <a:t>Substance use	</a:t>
            </a:r>
          </a:p>
          <a:p>
            <a:r>
              <a:rPr lang="en-US" sz="2000" dirty="0"/>
              <a:t>Community integration</a:t>
            </a:r>
          </a:p>
          <a:p>
            <a:r>
              <a:rPr lang="en-US" sz="2000" dirty="0"/>
              <a:t>Boredom</a:t>
            </a:r>
          </a:p>
          <a:p>
            <a:r>
              <a:rPr lang="en-US" sz="2000" dirty="0"/>
              <a:t>Lack of productive time use</a:t>
            </a:r>
          </a:p>
          <a:p>
            <a:r>
              <a:rPr lang="en-US" sz="2000" dirty="0"/>
              <a:t>Trauma history</a:t>
            </a:r>
          </a:p>
          <a:p>
            <a:pPr marL="0" indent="0">
              <a:buNone/>
            </a:pPr>
            <a:endParaRPr lang="en-US" sz="2000" dirty="0"/>
          </a:p>
        </p:txBody>
      </p:sp>
      <p:graphicFrame>
        <p:nvGraphicFramePr>
          <p:cNvPr id="4" name="Table 3"/>
          <p:cNvGraphicFramePr>
            <a:graphicFrameLocks noGrp="1"/>
          </p:cNvGraphicFramePr>
          <p:nvPr/>
        </p:nvGraphicFramePr>
        <p:xfrm>
          <a:off x="2922174" y="1219200"/>
          <a:ext cx="6248400" cy="370840"/>
        </p:xfrm>
        <a:graphic>
          <a:graphicData uri="http://schemas.openxmlformats.org/drawingml/2006/table">
            <a:tbl>
              <a:tblPr firstRow="1" bandRow="1">
                <a:tableStyleId>{5C22544A-7EE6-4342-B048-85BDC9FD1C3A}</a:tableStyleId>
              </a:tblPr>
              <a:tblGrid>
                <a:gridCol w="6248400">
                  <a:extLst>
                    <a:ext uri="{9D8B030D-6E8A-4147-A177-3AD203B41FA5}">
                      <a16:colId xmlns:a16="http://schemas.microsoft.com/office/drawing/2014/main" val="20000"/>
                    </a:ext>
                  </a:extLst>
                </a:gridCol>
              </a:tblGrid>
              <a:tr h="370840">
                <a:tc>
                  <a:txBody>
                    <a:bodyPr/>
                    <a:lstStyle/>
                    <a:p>
                      <a:pPr marL="0" indent="0" algn="ctr">
                        <a:buNone/>
                      </a:pPr>
                      <a:r>
                        <a:rPr lang="en-US" sz="1800" b="0" dirty="0">
                          <a:solidFill>
                            <a:schemeClr val="tx1"/>
                          </a:solidFill>
                        </a:rPr>
                        <a:t>Supporting clients as active agents in their lives </a:t>
                      </a:r>
                    </a:p>
                  </a:txBody>
                  <a:tcP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7555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1" y="58738"/>
            <a:ext cx="8531225" cy="673100"/>
          </a:xfrm>
          <a:solidFill>
            <a:schemeClr val="tx2">
              <a:lumMod val="50000"/>
            </a:schemeClr>
          </a:solidFill>
        </p:spPr>
        <p:txBody>
          <a:bodyPr lIns="0" tIns="0" rIns="0" bIns="0">
            <a:normAutofit/>
          </a:bodyPr>
          <a:lstStyle/>
          <a:p>
            <a:r>
              <a:rPr lang="en-US" sz="4000" dirty="0">
                <a:solidFill>
                  <a:prstClr val="white"/>
                </a:solidFill>
                <a:latin typeface="Arial" panose="020B0604020202020204" pitchFamily="34" charset="0"/>
                <a:cs typeface="Arial" panose="020B0604020202020204" pitchFamily="34" charset="0"/>
              </a:rPr>
              <a:t>Practice Scenario</a:t>
            </a:r>
          </a:p>
        </p:txBody>
      </p:sp>
      <p:sp>
        <p:nvSpPr>
          <p:cNvPr id="3" name="Text Placeholder 2"/>
          <p:cNvSpPr>
            <a:spLocks noGrp="1"/>
          </p:cNvSpPr>
          <p:nvPr>
            <p:ph type="body" idx="4294967295"/>
          </p:nvPr>
        </p:nvSpPr>
        <p:spPr>
          <a:xfrm>
            <a:off x="1676401" y="1219200"/>
            <a:ext cx="8796337" cy="5638800"/>
          </a:xfrm>
        </p:spPr>
        <p:txBody>
          <a:bodyPr>
            <a:normAutofit fontScale="92500" lnSpcReduction="20000"/>
          </a:bodyPr>
          <a:lstStyle/>
          <a:p>
            <a:pPr marL="0" lvl="0" indent="0">
              <a:spcBef>
                <a:spcPts val="1600"/>
              </a:spcBef>
              <a:buNone/>
            </a:pPr>
            <a:r>
              <a:rPr lang="en-US" sz="2400" dirty="0">
                <a:latin typeface="Arial" panose="020B0604020202020204" pitchFamily="34" charset="0"/>
                <a:cs typeface="Arial" panose="020B0604020202020204" pitchFamily="34" charset="0"/>
              </a:rPr>
              <a:t>A client in supportive housing after 5 years of homelessness </a:t>
            </a:r>
            <a:r>
              <a:rPr lang="en-US" dirty="0">
                <a:latin typeface="Arial" panose="020B0604020202020204" pitchFamily="34" charset="0"/>
                <a:cs typeface="Arial" panose="020B0604020202020204" pitchFamily="34" charset="0"/>
              </a:rPr>
              <a:t>presents with ongoing mental health and substance use concerns. When you speak with the client, they report feeling “stuck between these 4 walls”, bored 14 hours per day, and “sick of this social distancing”. The client wants to get a job but has been unsuccessful in the past. The client also has a significant trauma history and a diagnosis of PTSD.</a:t>
            </a:r>
          </a:p>
          <a:p>
            <a:pPr marL="0" lvl="0" indent="0">
              <a:spcBef>
                <a:spcPts val="1600"/>
              </a:spcBef>
              <a:spcAft>
                <a:spcPts val="1600"/>
              </a:spcAft>
              <a:buNone/>
            </a:pPr>
            <a:r>
              <a:rPr lang="en-US" sz="2400" dirty="0">
                <a:latin typeface="Arial" panose="020B0604020202020204" pitchFamily="34" charset="0"/>
                <a:cs typeface="Arial" panose="020B0604020202020204" pitchFamily="34" charset="0"/>
              </a:rPr>
              <a:t>The client’s primary occupations (or ways they spend their time) are substance use, watching TV, and </a:t>
            </a:r>
            <a:r>
              <a:rPr lang="en-US" dirty="0">
                <a:latin typeface="Arial" panose="020B0604020202020204" pitchFamily="34" charset="0"/>
                <a:cs typeface="Arial" panose="020B0604020202020204" pitchFamily="34" charset="0"/>
              </a:rPr>
              <a:t>accessing </a:t>
            </a:r>
            <a:r>
              <a:rPr lang="en-US" sz="2400" dirty="0">
                <a:latin typeface="Arial" panose="020B0604020202020204" pitchFamily="34" charset="0"/>
                <a:cs typeface="Arial" panose="020B0604020202020204" pitchFamily="34" charset="0"/>
              </a:rPr>
              <a:t>social services.</a:t>
            </a:r>
          </a:p>
          <a:p>
            <a:pPr marL="0" lvl="0" indent="0">
              <a:spcBef>
                <a:spcPts val="1600"/>
              </a:spcBef>
              <a:spcAft>
                <a:spcPts val="1600"/>
              </a:spcAft>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Occupational Questions:</a:t>
            </a: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What desired roles does the client identify? </a:t>
            </a:r>
          </a:p>
          <a:p>
            <a:pPr lvl="0"/>
            <a:r>
              <a:rPr lang="en-US" sz="2400" dirty="0">
                <a:latin typeface="Arial" panose="020B0604020202020204" pitchFamily="34" charset="0"/>
                <a:cs typeface="Arial" panose="020B0604020202020204" pitchFamily="34" charset="0"/>
              </a:rPr>
              <a:t>How can the client be supported in participating </a:t>
            </a:r>
            <a:r>
              <a:rPr lang="en-US" dirty="0">
                <a:latin typeface="Arial" panose="020B0604020202020204" pitchFamily="34" charset="0"/>
                <a:cs typeface="Arial" panose="020B0604020202020204" pitchFamily="34" charset="0"/>
              </a:rPr>
              <a:t>in meaningful </a:t>
            </a:r>
            <a:r>
              <a:rPr lang="en-US" sz="2400" dirty="0">
                <a:latin typeface="Arial" panose="020B0604020202020204" pitchFamily="34" charset="0"/>
                <a:cs typeface="Arial" panose="020B0604020202020204" pitchFamily="34" charset="0"/>
              </a:rPr>
              <a:t>activities? </a:t>
            </a:r>
          </a:p>
          <a:p>
            <a:pPr lvl="0"/>
            <a:r>
              <a:rPr lang="en-US" dirty="0">
                <a:latin typeface="Arial" panose="020B0604020202020204" pitchFamily="34" charset="0"/>
                <a:cs typeface="Arial" panose="020B0604020202020204" pitchFamily="34" charset="0"/>
              </a:rPr>
              <a:t>What could support the client in structuring their </a:t>
            </a:r>
            <a:r>
              <a:rPr lang="en-US" sz="2400" dirty="0">
                <a:latin typeface="Arial" panose="020B0604020202020204" pitchFamily="34" charset="0"/>
                <a:cs typeface="Arial" panose="020B0604020202020204" pitchFamily="34" charset="0"/>
              </a:rPr>
              <a:t>day?</a:t>
            </a:r>
          </a:p>
        </p:txBody>
      </p:sp>
    </p:spTree>
    <p:extLst>
      <p:ext uri="{BB962C8B-B14F-4D97-AF65-F5344CB8AC3E}">
        <p14:creationId xmlns:p14="http://schemas.microsoft.com/office/powerpoint/2010/main" val="376538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p:nvPr>
        </p:nvSpPr>
        <p:spPr/>
        <p:txBody>
          <a:bodyPr>
            <a:normAutofit/>
          </a:bodyPr>
          <a:lstStyle/>
          <a:p>
            <a:r>
              <a:rPr lang="en-US" b="1" dirty="0">
                <a:solidFill>
                  <a:srgbClr val="00B0F0"/>
                </a:solidFill>
                <a:ea typeface="+mn-ea"/>
                <a:cs typeface="+mn-cs"/>
              </a:rPr>
              <a:t>Future Topics &amp; Next Session</a:t>
            </a:r>
          </a:p>
        </p:txBody>
      </p:sp>
      <p:sp>
        <p:nvSpPr>
          <p:cNvPr id="2" name="Content Placeholder 1">
            <a:extLst>
              <a:ext uri="{FF2B5EF4-FFF2-40B4-BE49-F238E27FC236}">
                <a16:creationId xmlns:a16="http://schemas.microsoft.com/office/drawing/2014/main" id="{CF55D318-3D91-49DE-B76B-21D69F82C684}"/>
              </a:ext>
            </a:extLst>
          </p:cNvPr>
          <p:cNvSpPr>
            <a:spLocks noGrp="1"/>
          </p:cNvSpPr>
          <p:nvPr>
            <p:ph type="body" idx="1"/>
          </p:nvPr>
        </p:nvSpPr>
        <p:spPr/>
        <p:txBody>
          <a:bodyPr vert="horz" lIns="91440" tIns="45720" rIns="91440" bIns="45720" rtlCol="0" anchor="t">
            <a:normAutofit/>
          </a:bodyPr>
          <a:lstStyle/>
          <a:p>
            <a:pPr marL="0" indent="0">
              <a:buNone/>
            </a:pPr>
            <a:endParaRPr lang="en-US" dirty="0">
              <a:cs typeface="Calibri"/>
            </a:endParaRPr>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317" y="5148263"/>
            <a:ext cx="3448134"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9DD3FAFF-18B4-4F71-A922-8F71D61D913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4549" y="4698609"/>
            <a:ext cx="1575093" cy="1391041"/>
          </a:xfrm>
          <a:prstGeom prst="rect">
            <a:avLst/>
          </a:prstGeom>
        </p:spPr>
      </p:pic>
    </p:spTree>
    <p:extLst>
      <p:ext uri="{BB962C8B-B14F-4D97-AF65-F5344CB8AC3E}">
        <p14:creationId xmlns:p14="http://schemas.microsoft.com/office/powerpoint/2010/main" val="232859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p:nvPr>
        </p:nvSpPr>
        <p:spPr/>
        <p:txBody>
          <a:bodyPr>
            <a:normAutofit/>
          </a:bodyPr>
          <a:lstStyle/>
          <a:p>
            <a:r>
              <a:rPr lang="en-US" b="1" dirty="0">
                <a:solidFill>
                  <a:srgbClr val="00B0F0"/>
                </a:solidFill>
                <a:ea typeface="+mn-ea"/>
                <a:cs typeface="+mn-cs"/>
              </a:rPr>
              <a:t>Future Topics &amp; Next Session</a:t>
            </a:r>
          </a:p>
        </p:txBody>
      </p:sp>
      <p:sp>
        <p:nvSpPr>
          <p:cNvPr id="4" name="Text Placeholder 3">
            <a:extLst>
              <a:ext uri="{FF2B5EF4-FFF2-40B4-BE49-F238E27FC236}">
                <a16:creationId xmlns:a16="http://schemas.microsoft.com/office/drawing/2014/main" id="{32F5266D-323E-4169-88AD-4B5E4EE48B4F}"/>
              </a:ext>
            </a:extLst>
          </p:cNvPr>
          <p:cNvSpPr>
            <a:spLocks noGrp="1"/>
          </p:cNvSpPr>
          <p:nvPr>
            <p:ph type="body" idx="1"/>
          </p:nvPr>
        </p:nvSpPr>
        <p:spPr>
          <a:xfrm>
            <a:off x="862014" y="1677905"/>
            <a:ext cx="5157787" cy="823912"/>
          </a:xfrm>
        </p:spPr>
        <p:txBody>
          <a:bodyPr/>
          <a:lstStyle/>
          <a:p>
            <a:r>
              <a:rPr lang="en-US" dirty="0"/>
              <a:t>Future Topics</a:t>
            </a:r>
          </a:p>
        </p:txBody>
      </p:sp>
      <p:sp>
        <p:nvSpPr>
          <p:cNvPr id="2" name="Content Placeholder 1">
            <a:extLst>
              <a:ext uri="{FF2B5EF4-FFF2-40B4-BE49-F238E27FC236}">
                <a16:creationId xmlns:a16="http://schemas.microsoft.com/office/drawing/2014/main" id="{25A60811-8059-418E-8163-076B48CD5B49}"/>
              </a:ext>
            </a:extLst>
          </p:cNvPr>
          <p:cNvSpPr>
            <a:spLocks noGrp="1"/>
          </p:cNvSpPr>
          <p:nvPr>
            <p:ph sz="half" idx="2"/>
          </p:nvPr>
        </p:nvSpPr>
        <p:spPr>
          <a:xfrm>
            <a:off x="839788" y="2505075"/>
            <a:ext cx="5928779" cy="3684588"/>
          </a:xfrm>
        </p:spPr>
        <p:txBody>
          <a:bodyPr>
            <a:normAutofit/>
          </a:bodyPr>
          <a:lstStyle/>
          <a:p>
            <a:pPr marL="514350" indent="-514350">
              <a:buFont typeface="+mj-lt"/>
              <a:buAutoNum type="arabicPeriod"/>
            </a:pPr>
            <a:r>
              <a:rPr lang="en-US" b="1" dirty="0"/>
              <a:t>COVID-19- Lessons Learned and Training Series Opportunity- Avi Rudnick- Chicago House and Laura Bass- Facing Forward</a:t>
            </a:r>
          </a:p>
          <a:p>
            <a:pPr marL="514350" indent="-514350">
              <a:buFont typeface="+mj-lt"/>
              <a:buAutoNum type="arabicPeriod"/>
            </a:pPr>
            <a:r>
              <a:rPr lang="en-US" dirty="0"/>
              <a:t>??? (</a:t>
            </a:r>
            <a:r>
              <a:rPr lang="en-US" dirty="0">
                <a:cs typeface="Calibri"/>
              </a:rPr>
              <a:t>Put it in the </a:t>
            </a:r>
            <a:r>
              <a:rPr lang="en-US" b="1" dirty="0">
                <a:solidFill>
                  <a:srgbClr val="00AED8"/>
                </a:solidFill>
                <a:cs typeface="Calibri"/>
              </a:rPr>
              <a:t>chat</a:t>
            </a:r>
            <a:r>
              <a:rPr lang="en-US" dirty="0">
                <a:cs typeface="Calibri"/>
              </a:rPr>
              <a:t>)</a:t>
            </a:r>
          </a:p>
          <a:p>
            <a:pPr marL="514350" indent="-514350">
              <a:buFont typeface="+mj-lt"/>
              <a:buAutoNum type="arabicPeriod"/>
            </a:pPr>
            <a:r>
              <a:rPr lang="en-US" dirty="0"/>
              <a:t>Email (</a:t>
            </a:r>
            <a:r>
              <a:rPr lang="en-US" dirty="0">
                <a:hlinkClick r:id="rId3"/>
              </a:rPr>
              <a:t>twinbush@allchicago.org</a:t>
            </a:r>
            <a:r>
              <a:rPr lang="en-US" dirty="0"/>
              <a:t>) </a:t>
            </a:r>
          </a:p>
          <a:p>
            <a:endParaRPr lang="en-US" dirty="0"/>
          </a:p>
          <a:p>
            <a:endParaRPr lang="en-US" dirty="0"/>
          </a:p>
          <a:p>
            <a:pPr marL="514350" indent="-514350">
              <a:buFont typeface="+mj-lt"/>
              <a:buAutoNum type="arabicPeriod"/>
            </a:pPr>
            <a:endParaRPr lang="en-US" dirty="0"/>
          </a:p>
          <a:p>
            <a:endParaRPr lang="en-US" dirty="0"/>
          </a:p>
        </p:txBody>
      </p:sp>
      <p:sp>
        <p:nvSpPr>
          <p:cNvPr id="5" name="Text Placeholder 4">
            <a:extLst>
              <a:ext uri="{FF2B5EF4-FFF2-40B4-BE49-F238E27FC236}">
                <a16:creationId xmlns:a16="http://schemas.microsoft.com/office/drawing/2014/main" id="{E8EE93BD-4A91-4B77-A67F-386F8A9E6EA3}"/>
              </a:ext>
            </a:extLst>
          </p:cNvPr>
          <p:cNvSpPr>
            <a:spLocks noGrp="1"/>
          </p:cNvSpPr>
          <p:nvPr>
            <p:ph type="body" sz="quarter" idx="3"/>
          </p:nvPr>
        </p:nvSpPr>
        <p:spPr>
          <a:xfrm>
            <a:off x="6768567" y="1716995"/>
            <a:ext cx="3635074" cy="823912"/>
          </a:xfrm>
        </p:spPr>
        <p:txBody>
          <a:bodyPr/>
          <a:lstStyle/>
          <a:p>
            <a:pPr algn="ctr"/>
            <a:r>
              <a:rPr lang="en-US" dirty="0"/>
              <a:t>Next Session</a:t>
            </a:r>
          </a:p>
        </p:txBody>
      </p:sp>
      <p:sp>
        <p:nvSpPr>
          <p:cNvPr id="6" name="Content Placeholder 5">
            <a:extLst>
              <a:ext uri="{FF2B5EF4-FFF2-40B4-BE49-F238E27FC236}">
                <a16:creationId xmlns:a16="http://schemas.microsoft.com/office/drawing/2014/main" id="{C658DA77-0F05-4FA6-AD06-62E4BE9CF7B8}"/>
              </a:ext>
            </a:extLst>
          </p:cNvPr>
          <p:cNvSpPr>
            <a:spLocks noGrp="1"/>
          </p:cNvSpPr>
          <p:nvPr>
            <p:ph sz="quarter" idx="4"/>
          </p:nvPr>
        </p:nvSpPr>
        <p:spPr>
          <a:xfrm>
            <a:off x="6169024" y="2683677"/>
            <a:ext cx="5183188" cy="2159522"/>
          </a:xfrm>
        </p:spPr>
        <p:txBody>
          <a:bodyPr anchor="t">
            <a:normAutofit/>
          </a:bodyPr>
          <a:lstStyle/>
          <a:p>
            <a:pPr marL="0" indent="0" algn="ctr">
              <a:buNone/>
            </a:pPr>
            <a:r>
              <a:rPr lang="en-US" dirty="0"/>
              <a:t>Thursday, May 28</a:t>
            </a:r>
            <a:r>
              <a:rPr lang="en-US" baseline="30000" dirty="0"/>
              <a:t>th</a:t>
            </a:r>
            <a:endParaRPr lang="en-US" dirty="0"/>
          </a:p>
          <a:p>
            <a:pPr marL="0" indent="0" algn="ctr">
              <a:buNone/>
            </a:pPr>
            <a:r>
              <a:rPr lang="en-US" dirty="0"/>
              <a:t>2:30 pm  – 3:30 pm</a:t>
            </a:r>
          </a:p>
          <a:p>
            <a:pPr marL="0" indent="0" algn="ctr">
              <a:buNone/>
            </a:pPr>
            <a:r>
              <a:rPr lang="en-US" dirty="0"/>
              <a:t>Same Link as This Week?</a:t>
            </a:r>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4577" y="6076071"/>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E5D78AB-A9A0-4C27-837F-113D91517BD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065" y="5410530"/>
            <a:ext cx="1575093" cy="1391041"/>
          </a:xfrm>
          <a:prstGeom prst="rect">
            <a:avLst/>
          </a:prstGeom>
        </p:spPr>
      </p:pic>
      <p:sp>
        <p:nvSpPr>
          <p:cNvPr id="7" name="TextBox 6">
            <a:extLst>
              <a:ext uri="{FF2B5EF4-FFF2-40B4-BE49-F238E27FC236}">
                <a16:creationId xmlns:a16="http://schemas.microsoft.com/office/drawing/2014/main" id="{8DA1339F-BA6F-4231-B96D-57D2A60824B8}"/>
              </a:ext>
            </a:extLst>
          </p:cNvPr>
          <p:cNvSpPr txBox="1"/>
          <p:nvPr/>
        </p:nvSpPr>
        <p:spPr>
          <a:xfrm>
            <a:off x="989215" y="5691733"/>
            <a:ext cx="10515600" cy="707886"/>
          </a:xfrm>
          <a:prstGeom prst="rect">
            <a:avLst/>
          </a:prstGeom>
          <a:noFill/>
        </p:spPr>
        <p:txBody>
          <a:bodyPr wrap="square" rtlCol="0">
            <a:spAutoFit/>
          </a:bodyPr>
          <a:lstStyle/>
          <a:p>
            <a:pPr algn="ctr"/>
            <a:r>
              <a:rPr lang="en-US" sz="2000" b="1" dirty="0">
                <a:solidFill>
                  <a:srgbClr val="C00000"/>
                </a:solidFill>
              </a:rPr>
              <a:t>Would you like to help plan or facilitate a future session?  </a:t>
            </a:r>
          </a:p>
          <a:p>
            <a:pPr algn="ctr"/>
            <a:r>
              <a:rPr lang="en-US" sz="2000" b="1" dirty="0">
                <a:solidFill>
                  <a:srgbClr val="C00000"/>
                </a:solidFill>
              </a:rPr>
              <a:t>Contact Torelen (</a:t>
            </a:r>
            <a:r>
              <a:rPr lang="en-US" sz="2000" b="1" dirty="0">
                <a:solidFill>
                  <a:srgbClr val="00B0F0"/>
                </a:solidFill>
                <a:hlinkClick r:id="rId3">
                  <a:extLst>
                    <a:ext uri="{A12FA001-AC4F-418D-AE19-62706E023703}">
                      <ahyp:hlinkClr xmlns:ahyp="http://schemas.microsoft.com/office/drawing/2018/hyperlinkcolor" val="tx"/>
                    </a:ext>
                  </a:extLst>
                </a:hlinkClick>
              </a:rPr>
              <a:t>twinbush@allchicago.org</a:t>
            </a:r>
            <a:r>
              <a:rPr lang="en-US" sz="2000" b="1" dirty="0">
                <a:solidFill>
                  <a:srgbClr val="C00000"/>
                </a:solidFill>
              </a:rPr>
              <a:t>) </a:t>
            </a:r>
          </a:p>
        </p:txBody>
      </p:sp>
    </p:spTree>
    <p:extLst>
      <p:ext uri="{BB962C8B-B14F-4D97-AF65-F5344CB8AC3E}">
        <p14:creationId xmlns:p14="http://schemas.microsoft.com/office/powerpoint/2010/main" val="18365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7428" y="5908937"/>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479460" y="3710950"/>
            <a:ext cx="2089779" cy="2569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dirty="0">
                <a:solidFill>
                  <a:srgbClr val="00AED8"/>
                </a:solidFill>
              </a:rPr>
              <a:t>Questions</a:t>
            </a:r>
          </a:p>
          <a:p>
            <a:pPr marL="457200" indent="-457200" algn="l">
              <a:buFont typeface="Arial" panose="020B0604020202020204" pitchFamily="34" charset="0"/>
              <a:buChar char="•"/>
            </a:pPr>
            <a:r>
              <a:rPr lang="en-US" sz="2800" dirty="0">
                <a:solidFill>
                  <a:srgbClr val="00AED8"/>
                </a:solidFill>
              </a:rPr>
              <a:t>Ideas</a:t>
            </a:r>
          </a:p>
          <a:p>
            <a:pPr marL="457200" indent="-457200" algn="l">
              <a:buFont typeface="Arial" panose="020B0604020202020204" pitchFamily="34" charset="0"/>
              <a:buChar char="•"/>
            </a:pPr>
            <a:r>
              <a:rPr lang="en-US" sz="2800" dirty="0">
                <a:solidFill>
                  <a:srgbClr val="00AED8"/>
                </a:solidFill>
              </a:rPr>
              <a:t>Feedback</a:t>
            </a:r>
          </a:p>
          <a:p>
            <a:pPr marL="338138" indent="-338138" algn="l">
              <a:buFont typeface="Arial" panose="020B0604020202020204" pitchFamily="34" charset="0"/>
              <a:buChar char="•"/>
            </a:pPr>
            <a:endParaRPr lang="en-US" sz="2800" dirty="0"/>
          </a:p>
          <a:p>
            <a:endParaRPr lang="en-US" sz="3600" dirty="0">
              <a:solidFill>
                <a:srgbClr val="00AED8"/>
              </a:solidFill>
            </a:endParaRPr>
          </a:p>
        </p:txBody>
      </p:sp>
      <p:pic>
        <p:nvPicPr>
          <p:cNvPr id="2" name="Picture 1">
            <a:extLst>
              <a:ext uri="{FF2B5EF4-FFF2-40B4-BE49-F238E27FC236}">
                <a16:creationId xmlns:a16="http://schemas.microsoft.com/office/drawing/2014/main" id="{858A3B1F-2934-4571-ACD9-A6FE8C620439}"/>
              </a:ext>
            </a:extLst>
          </p:cNvPr>
          <p:cNvPicPr>
            <a:picLocks noChangeAspect="1"/>
          </p:cNvPicPr>
          <p:nvPr/>
        </p:nvPicPr>
        <p:blipFill rotWithShape="1">
          <a:blip r:embed="rId4"/>
          <a:srcRect l="76846" t="3173" b="5302"/>
          <a:stretch/>
        </p:blipFill>
        <p:spPr>
          <a:xfrm>
            <a:off x="6459168" y="439634"/>
            <a:ext cx="2822917" cy="6273801"/>
          </a:xfrm>
          <a:prstGeom prst="rect">
            <a:avLst/>
          </a:prstGeom>
        </p:spPr>
      </p:pic>
      <p:sp>
        <p:nvSpPr>
          <p:cNvPr id="13" name="Rectangle 12"/>
          <p:cNvSpPr/>
          <p:nvPr/>
        </p:nvSpPr>
        <p:spPr>
          <a:xfrm>
            <a:off x="6759865" y="4100411"/>
            <a:ext cx="2628900" cy="17907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1"/>
          </p:cNvCxnSpPr>
          <p:nvPr/>
        </p:nvCxnSpPr>
        <p:spPr>
          <a:xfrm flipH="1" flipV="1">
            <a:off x="4375231" y="4606725"/>
            <a:ext cx="2384634" cy="38903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BA2103-A331-486F-B54B-91363DB0D8E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7490" y="5670551"/>
            <a:ext cx="1216636" cy="1069768"/>
          </a:xfrm>
          <a:prstGeom prst="rect">
            <a:avLst/>
          </a:prstGeom>
        </p:spPr>
      </p:pic>
      <p:pic>
        <p:nvPicPr>
          <p:cNvPr id="2050" name="Picture 2" descr="Thank You Thanks GIF - ThankYou Thanks Blinking - Discover &amp; Share ...">
            <a:extLst>
              <a:ext uri="{FF2B5EF4-FFF2-40B4-BE49-F238E27FC236}">
                <a16:creationId xmlns:a16="http://schemas.microsoft.com/office/drawing/2014/main" id="{8E7FD585-9015-4E1E-9882-EEC66782B84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50397" y="530020"/>
            <a:ext cx="47434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97326"/>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006" y="2296320"/>
            <a:ext cx="7772400" cy="1470025"/>
          </a:xfrm>
        </p:spPr>
        <p:txBody>
          <a:bodyPr>
            <a:normAutofit fontScale="90000"/>
          </a:bodyPr>
          <a:lstStyle/>
          <a:p>
            <a:r>
              <a:rPr lang="en-US" sz="4800" b="1" dirty="0">
                <a:solidFill>
                  <a:srgbClr val="00B0F0"/>
                </a:solidFill>
                <a:ea typeface="+mn-ea"/>
                <a:cs typeface="+mn-cs"/>
              </a:rPr>
              <a:t>COVID-19 Housing Provider Sharing &amp; Problem Solving Session</a:t>
            </a:r>
          </a:p>
        </p:txBody>
      </p:sp>
      <p:sp>
        <p:nvSpPr>
          <p:cNvPr id="3" name="Subtitle 2"/>
          <p:cNvSpPr>
            <a:spLocks noGrp="1"/>
          </p:cNvSpPr>
          <p:nvPr>
            <p:ph type="subTitle" idx="1"/>
          </p:nvPr>
        </p:nvSpPr>
        <p:spPr>
          <a:xfrm>
            <a:off x="2894806" y="4133850"/>
            <a:ext cx="6400800" cy="2038350"/>
          </a:xfrm>
        </p:spPr>
        <p:txBody>
          <a:bodyPr>
            <a:normAutofit/>
          </a:bodyPr>
          <a:lstStyle/>
          <a:p>
            <a:r>
              <a:rPr lang="en-US" dirty="0"/>
              <a:t>May 21st , 2020</a:t>
            </a:r>
          </a:p>
          <a:p>
            <a:r>
              <a:rPr lang="en-US" dirty="0"/>
              <a:t>2:30 pm -3:30 pm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954" y="362246"/>
            <a:ext cx="3453327" cy="94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9EEFC64-0DC9-4A00-80F9-63D9E192B78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7718" y="269439"/>
            <a:ext cx="1615149" cy="1404616"/>
          </a:xfrm>
          <a:prstGeom prst="rect">
            <a:avLst/>
          </a:prstGeom>
        </p:spPr>
      </p:pic>
    </p:spTree>
    <p:extLst>
      <p:ext uri="{BB962C8B-B14F-4D97-AF65-F5344CB8AC3E}">
        <p14:creationId xmlns:p14="http://schemas.microsoft.com/office/powerpoint/2010/main" val="208765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4245"/>
            <a:ext cx="6069748" cy="1143000"/>
          </a:xfrm>
        </p:spPr>
        <p:txBody>
          <a:bodyPr/>
          <a:lstStyle/>
          <a:p>
            <a:r>
              <a:rPr lang="en-US" b="1" dirty="0">
                <a:solidFill>
                  <a:srgbClr val="00B0F0"/>
                </a:solidFill>
                <a:latin typeface="+mn-lt"/>
              </a:rPr>
              <a:t>Webinar Housekeeping</a:t>
            </a:r>
            <a:endParaRPr lang="en-US" b="1" dirty="0">
              <a:solidFill>
                <a:srgbClr val="00AED8"/>
              </a:solidFill>
              <a:latin typeface="+mn-lt"/>
            </a:endParaRPr>
          </a:p>
        </p:txBody>
      </p:sp>
      <p:sp>
        <p:nvSpPr>
          <p:cNvPr id="3" name="Content Placeholder 2"/>
          <p:cNvSpPr>
            <a:spLocks noGrp="1"/>
          </p:cNvSpPr>
          <p:nvPr>
            <p:ph idx="1"/>
          </p:nvPr>
        </p:nvSpPr>
        <p:spPr>
          <a:xfrm>
            <a:off x="859069" y="1061354"/>
            <a:ext cx="7104313" cy="4888033"/>
          </a:xfrm>
        </p:spPr>
        <p:txBody>
          <a:bodyPr>
            <a:normAutofit fontScale="85000" lnSpcReduction="20000"/>
          </a:bodyPr>
          <a:lstStyle/>
          <a:p>
            <a:pPr>
              <a:spcBef>
                <a:spcPts val="1200"/>
              </a:spcBef>
              <a:spcAft>
                <a:spcPts val="1200"/>
              </a:spcAft>
              <a:defRPr/>
            </a:pPr>
            <a:r>
              <a:rPr lang="en-US" sz="2600" dirty="0">
                <a:latin typeface="Myriad Pro" panose="020B0503030403020204" pitchFamily="34" charset="0"/>
              </a:rPr>
              <a:t>Muted until discussion points</a:t>
            </a:r>
          </a:p>
          <a:p>
            <a:pPr>
              <a:spcBef>
                <a:spcPts val="1200"/>
              </a:spcBef>
              <a:spcAft>
                <a:spcPts val="1200"/>
              </a:spcAft>
              <a:defRPr/>
            </a:pPr>
            <a:r>
              <a:rPr lang="en-US" sz="2600" b="1" dirty="0">
                <a:latin typeface="Myriad Pro" panose="020B0503030403020204" pitchFamily="34" charset="0"/>
              </a:rPr>
              <a:t>Use *6 is you are on a PHONE </a:t>
            </a:r>
            <a:r>
              <a:rPr lang="en-US" sz="2600" dirty="0">
                <a:latin typeface="Myriad Pro" panose="020B0503030403020204" pitchFamily="34" charset="0"/>
              </a:rPr>
              <a:t>to mute and unmute yourself</a:t>
            </a:r>
          </a:p>
          <a:p>
            <a:pPr>
              <a:spcBef>
                <a:spcPts val="1200"/>
              </a:spcBef>
              <a:spcAft>
                <a:spcPts val="1200"/>
              </a:spcAft>
              <a:defRPr/>
            </a:pPr>
            <a:r>
              <a:rPr lang="en-US" sz="2600" b="1" dirty="0">
                <a:latin typeface="Myriad Pro" panose="020B0503030403020204" pitchFamily="34" charset="0"/>
              </a:rPr>
              <a:t>Audio Troubleshooting</a:t>
            </a:r>
          </a:p>
          <a:p>
            <a:pPr lvl="1">
              <a:spcBef>
                <a:spcPts val="1200"/>
              </a:spcBef>
              <a:spcAft>
                <a:spcPts val="1200"/>
              </a:spcAft>
              <a:defRPr/>
            </a:pPr>
            <a:r>
              <a:rPr lang="en-US" dirty="0">
                <a:latin typeface="Myriad Pro" panose="020B0503030403020204" pitchFamily="34" charset="0"/>
              </a:rPr>
              <a:t>If you are having difficulty hearing us, please join the webinar via phone</a:t>
            </a:r>
          </a:p>
          <a:p>
            <a:pPr lvl="1">
              <a:spcBef>
                <a:spcPts val="1200"/>
              </a:spcBef>
              <a:spcAft>
                <a:spcPts val="1200"/>
              </a:spcAft>
              <a:defRPr/>
            </a:pPr>
            <a:r>
              <a:rPr lang="en-US" b="1" dirty="0">
                <a:latin typeface="Myriad Pro" panose="020B0503030403020204" pitchFamily="34" charset="0"/>
              </a:rPr>
              <a:t>Click on “Audio” and then click “Telephone”. Please follow dial in instructions</a:t>
            </a:r>
          </a:p>
          <a:p>
            <a:pPr lvl="1">
              <a:spcBef>
                <a:spcPts val="1200"/>
              </a:spcBef>
              <a:spcAft>
                <a:spcPts val="1200"/>
              </a:spcAft>
              <a:defRPr/>
            </a:pPr>
            <a:r>
              <a:rPr lang="en-US" dirty="0">
                <a:latin typeface="Myriad Pro" panose="020B0503030403020204" pitchFamily="34" charset="0"/>
              </a:rPr>
              <a:t>If you are on the phone, please do </a:t>
            </a:r>
            <a:r>
              <a:rPr lang="en-US" u="sng" dirty="0">
                <a:latin typeface="Myriad Pro" panose="020B0503030403020204" pitchFamily="34" charset="0"/>
              </a:rPr>
              <a:t>not</a:t>
            </a:r>
            <a:r>
              <a:rPr lang="en-US" dirty="0">
                <a:latin typeface="Myriad Pro" panose="020B0503030403020204" pitchFamily="34" charset="0"/>
              </a:rPr>
              <a:t> put us on HOLD. </a:t>
            </a:r>
          </a:p>
          <a:p>
            <a:pPr marL="341313" lvl="1">
              <a:spcBef>
                <a:spcPts val="1200"/>
              </a:spcBef>
              <a:spcAft>
                <a:spcPts val="1200"/>
              </a:spcAft>
              <a:defRPr/>
            </a:pPr>
            <a:r>
              <a:rPr lang="en-US" b="1" dirty="0">
                <a:latin typeface="Myriad Pro" panose="020B0503030403020204" pitchFamily="34" charset="0"/>
              </a:rPr>
              <a:t>Questions</a:t>
            </a:r>
          </a:p>
          <a:p>
            <a:pPr lvl="1">
              <a:spcBef>
                <a:spcPts val="1200"/>
              </a:spcBef>
              <a:spcAft>
                <a:spcPts val="1200"/>
              </a:spcAft>
              <a:defRPr/>
            </a:pPr>
            <a:r>
              <a:rPr lang="en-US" dirty="0">
                <a:latin typeface="Myriad Pro" panose="020B0503030403020204" pitchFamily="34" charset="0"/>
              </a:rPr>
              <a:t>In the Questions/Chat Box</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60" y="6147805"/>
            <a:ext cx="22685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8F012020-C270-436E-B2BB-66596E79A00C}"/>
              </a:ext>
            </a:extLst>
          </p:cNvPr>
          <p:cNvPicPr>
            <a:picLocks noChangeAspect="1"/>
          </p:cNvPicPr>
          <p:nvPr/>
        </p:nvPicPr>
        <p:blipFill>
          <a:blip r:embed="rId4"/>
          <a:stretch>
            <a:fillRect/>
          </a:stretch>
        </p:blipFill>
        <p:spPr>
          <a:xfrm>
            <a:off x="8356787" y="187325"/>
            <a:ext cx="3490375" cy="6483350"/>
          </a:xfrm>
          <a:prstGeom prst="rect">
            <a:avLst/>
          </a:prstGeom>
        </p:spPr>
      </p:pic>
    </p:spTree>
    <p:extLst>
      <p:ext uri="{BB962C8B-B14F-4D97-AF65-F5344CB8AC3E}">
        <p14:creationId xmlns:p14="http://schemas.microsoft.com/office/powerpoint/2010/main" val="2031489901"/>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b="1" dirty="0">
                <a:solidFill>
                  <a:srgbClr val="00AED8"/>
                </a:solidFill>
                <a:latin typeface="+mn-lt"/>
              </a:rPr>
              <a:t>Questions/Chat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74" y="5943199"/>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490464" y="2502493"/>
            <a:ext cx="3661928" cy="26289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b="1" dirty="0">
                <a:latin typeface="+mn-lt"/>
              </a:rPr>
              <a:t>Raise Your Hand </a:t>
            </a:r>
          </a:p>
          <a:p>
            <a:pPr algn="l"/>
            <a:r>
              <a:rPr lang="en-US" sz="2800" b="1" dirty="0">
                <a:solidFill>
                  <a:srgbClr val="00AED8"/>
                </a:solidFill>
              </a:rPr>
              <a:t>      </a:t>
            </a:r>
            <a:r>
              <a:rPr lang="en-US" sz="2800" dirty="0">
                <a:solidFill>
                  <a:srgbClr val="00AED8"/>
                </a:solidFill>
              </a:rPr>
              <a:t>if you have a question</a:t>
            </a:r>
          </a:p>
          <a:p>
            <a:pPr marL="457200" indent="-457200" algn="l">
              <a:buFont typeface="Arial" panose="020B0604020202020204" pitchFamily="34" charset="0"/>
              <a:buChar char="•"/>
            </a:pPr>
            <a:r>
              <a:rPr lang="en-US" sz="2800" dirty="0">
                <a:solidFill>
                  <a:srgbClr val="00AED8"/>
                </a:solidFill>
              </a:rPr>
              <a:t>All lines are muted </a:t>
            </a:r>
          </a:p>
          <a:p>
            <a:pPr marL="457200" indent="-457200" algn="l">
              <a:buFont typeface="Arial" panose="020B0604020202020204" pitchFamily="34" charset="0"/>
              <a:buChar char="•"/>
            </a:pPr>
            <a:r>
              <a:rPr lang="en-US" sz="2800" dirty="0">
                <a:solidFill>
                  <a:srgbClr val="00AED8"/>
                </a:solidFill>
              </a:rPr>
              <a:t>Use the </a:t>
            </a:r>
            <a:r>
              <a:rPr lang="en-US" sz="2800" b="1" dirty="0">
                <a:latin typeface="+mn-lt"/>
              </a:rPr>
              <a:t>Question Box  </a:t>
            </a:r>
          </a:p>
          <a:p>
            <a:pPr algn="l"/>
            <a:r>
              <a:rPr lang="en-US" sz="2800" dirty="0">
                <a:solidFill>
                  <a:srgbClr val="00AED8"/>
                </a:solidFill>
              </a:rPr>
              <a:t>to submit questions, ideas, comments, resources, etc.</a:t>
            </a:r>
          </a:p>
          <a:p>
            <a:pPr marL="338138" indent="-338138" algn="l">
              <a:buFont typeface="Arial" panose="020B0604020202020204" pitchFamily="34" charset="0"/>
              <a:buChar char="•"/>
            </a:pPr>
            <a:endParaRPr lang="en-US" sz="2800" dirty="0"/>
          </a:p>
          <a:p>
            <a:endParaRPr lang="en-US" sz="3600" dirty="0">
              <a:solidFill>
                <a:srgbClr val="00AED8"/>
              </a:solidFill>
            </a:endParaRPr>
          </a:p>
        </p:txBody>
      </p:sp>
      <p:pic>
        <p:nvPicPr>
          <p:cNvPr id="5" name="Picture 4">
            <a:extLst>
              <a:ext uri="{FF2B5EF4-FFF2-40B4-BE49-F238E27FC236}">
                <a16:creationId xmlns:a16="http://schemas.microsoft.com/office/drawing/2014/main" id="{71749206-B8E3-4ACD-B677-6BFF07650478}"/>
              </a:ext>
            </a:extLst>
          </p:cNvPr>
          <p:cNvPicPr>
            <a:picLocks noChangeAspect="1"/>
          </p:cNvPicPr>
          <p:nvPr/>
        </p:nvPicPr>
        <p:blipFill>
          <a:blip r:embed="rId4"/>
          <a:stretch>
            <a:fillRect/>
          </a:stretch>
        </p:blipFill>
        <p:spPr>
          <a:xfrm>
            <a:off x="8077239" y="71150"/>
            <a:ext cx="3581044" cy="6651768"/>
          </a:xfrm>
          <a:prstGeom prst="rect">
            <a:avLst/>
          </a:prstGeom>
        </p:spPr>
      </p:pic>
      <p:grpSp>
        <p:nvGrpSpPr>
          <p:cNvPr id="6" name="Group 5">
            <a:extLst>
              <a:ext uri="{FF2B5EF4-FFF2-40B4-BE49-F238E27FC236}">
                <a16:creationId xmlns:a16="http://schemas.microsoft.com/office/drawing/2014/main" id="{31A3CA13-3ED8-463F-BE1A-6AC310168AAD}"/>
              </a:ext>
            </a:extLst>
          </p:cNvPr>
          <p:cNvGrpSpPr/>
          <p:nvPr/>
        </p:nvGrpSpPr>
        <p:grpSpPr>
          <a:xfrm>
            <a:off x="7008748" y="3507160"/>
            <a:ext cx="4492568" cy="1677207"/>
            <a:chOff x="6357425" y="4108450"/>
            <a:chExt cx="4492568" cy="1677207"/>
          </a:xfrm>
        </p:grpSpPr>
        <p:sp>
          <p:nvSpPr>
            <p:cNvPr id="13" name="Rectangle 12"/>
            <p:cNvSpPr/>
            <p:nvPr/>
          </p:nvSpPr>
          <p:spPr>
            <a:xfrm>
              <a:off x="7919525" y="4108450"/>
              <a:ext cx="2930468" cy="1677207"/>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1"/>
            </p:cNvCxnSpPr>
            <p:nvPr/>
          </p:nvCxnSpPr>
          <p:spPr>
            <a:xfrm flipH="1" flipV="1">
              <a:off x="6357425" y="4108452"/>
              <a:ext cx="1562100" cy="83860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77A89E39-E2B6-4AA6-A97E-CF616D2DB2E6}"/>
              </a:ext>
            </a:extLst>
          </p:cNvPr>
          <p:cNvPicPr/>
          <p:nvPr/>
        </p:nvPicPr>
        <p:blipFill rotWithShape="1">
          <a:blip r:embed="rId5">
            <a:extLst>
              <a:ext uri="{28A0092B-C50C-407E-A947-70E740481C1C}">
                <a14:useLocalDpi xmlns:a14="http://schemas.microsoft.com/office/drawing/2010/main" val="0"/>
              </a:ext>
            </a:extLst>
          </a:blip>
          <a:srcRect l="40196" t="23473" r="52917" b="68006"/>
          <a:stretch/>
        </p:blipFill>
        <p:spPr bwMode="auto">
          <a:xfrm>
            <a:off x="2117826" y="1965538"/>
            <a:ext cx="606869" cy="763040"/>
          </a:xfrm>
          <a:prstGeom prst="rect">
            <a:avLst/>
          </a:prstGeom>
          <a:noFill/>
          <a:ln>
            <a:noFill/>
          </a:ln>
          <a:extLst>
            <a:ext uri="{53640926-AAD7-44D8-BBD7-CCE9431645EC}">
              <a14:shadowObscured xmlns:a14="http://schemas.microsoft.com/office/drawing/2010/main"/>
            </a:ext>
          </a:extLst>
        </p:spPr>
      </p:pic>
      <p:sp>
        <p:nvSpPr>
          <p:cNvPr id="7" name="Arrow: Left 6">
            <a:extLst>
              <a:ext uri="{FF2B5EF4-FFF2-40B4-BE49-F238E27FC236}">
                <a16:creationId xmlns:a16="http://schemas.microsoft.com/office/drawing/2014/main" id="{DBE69E94-E92D-4B7D-8877-D7D33DA2B2CF}"/>
              </a:ext>
            </a:extLst>
          </p:cNvPr>
          <p:cNvSpPr/>
          <p:nvPr/>
        </p:nvSpPr>
        <p:spPr>
          <a:xfrm>
            <a:off x="2869650" y="2191624"/>
            <a:ext cx="1058713" cy="31086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604540"/>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p:nvPr>
        </p:nvSpPr>
        <p:spPr/>
        <p:txBody>
          <a:bodyPr>
            <a:normAutofit/>
          </a:bodyPr>
          <a:lstStyle/>
          <a:p>
            <a:r>
              <a:rPr lang="en-US" b="1" dirty="0">
                <a:solidFill>
                  <a:srgbClr val="00B0F0"/>
                </a:solidFill>
                <a:latin typeface="+mn-lt"/>
                <a:ea typeface="+mn-ea"/>
                <a:cs typeface="+mn-cs"/>
              </a:rPr>
              <a:t>Goals </a:t>
            </a:r>
          </a:p>
        </p:txBody>
      </p:sp>
      <p:sp>
        <p:nvSpPr>
          <p:cNvPr id="2" name="Content Placeholder 1">
            <a:extLst>
              <a:ext uri="{FF2B5EF4-FFF2-40B4-BE49-F238E27FC236}">
                <a16:creationId xmlns:a16="http://schemas.microsoft.com/office/drawing/2014/main" id="{CF55D318-3D91-49DE-B76B-21D69F82C684}"/>
              </a:ext>
            </a:extLst>
          </p:cNvPr>
          <p:cNvSpPr>
            <a:spLocks noGrp="1"/>
          </p:cNvSpPr>
          <p:nvPr>
            <p:ph idx="1"/>
          </p:nvPr>
        </p:nvSpPr>
        <p:spPr/>
        <p:txBody>
          <a:bodyPr/>
          <a:lstStyle/>
          <a:p>
            <a:pPr fontAlgn="base"/>
            <a:endParaRPr lang="en-US" dirty="0"/>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580" y="6019801"/>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id="{32EB9561-7770-4C47-91AF-C46A4BF2D9F7}"/>
              </a:ext>
            </a:extLst>
          </p:cNvPr>
          <p:cNvGraphicFramePr/>
          <p:nvPr>
            <p:extLst>
              <p:ext uri="{D42A27DB-BD31-4B8C-83A1-F6EECF244321}">
                <p14:modId xmlns:p14="http://schemas.microsoft.com/office/powerpoint/2010/main" val="3485037458"/>
              </p:ext>
            </p:extLst>
          </p:nvPr>
        </p:nvGraphicFramePr>
        <p:xfrm>
          <a:off x="988841" y="1655761"/>
          <a:ext cx="9961098" cy="4521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11DF103A-08D0-4836-91F1-B2AFF475A73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30981" y="5549951"/>
            <a:ext cx="1214438" cy="1132046"/>
          </a:xfrm>
          <a:prstGeom prst="rect">
            <a:avLst/>
          </a:prstGeom>
        </p:spPr>
      </p:pic>
    </p:spTree>
    <p:extLst>
      <p:ext uri="{BB962C8B-B14F-4D97-AF65-F5344CB8AC3E}">
        <p14:creationId xmlns:p14="http://schemas.microsoft.com/office/powerpoint/2010/main" val="161585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99B0-D2C5-46EC-B396-551186BD8CE7}"/>
              </a:ext>
            </a:extLst>
          </p:cNvPr>
          <p:cNvSpPr>
            <a:spLocks noGrp="1"/>
          </p:cNvSpPr>
          <p:nvPr>
            <p:ph type="title"/>
          </p:nvPr>
        </p:nvSpPr>
        <p:spPr>
          <a:xfrm>
            <a:off x="1127567" y="1052330"/>
            <a:ext cx="10515600" cy="1325563"/>
          </a:xfrm>
        </p:spPr>
        <p:txBody>
          <a:bodyPr>
            <a:normAutofit fontScale="90000"/>
          </a:bodyPr>
          <a:lstStyle/>
          <a:p>
            <a:pPr algn="ctr"/>
            <a:r>
              <a:rPr lang="en-US" sz="6000" b="1" dirty="0">
                <a:solidFill>
                  <a:srgbClr val="00B0F0"/>
                </a:solidFill>
                <a:ea typeface="+mn-ea"/>
                <a:cs typeface="+mn-cs"/>
              </a:rPr>
              <a:t>Poll Results: </a:t>
            </a:r>
            <a:br>
              <a:rPr lang="en-US" b="1" dirty="0">
                <a:solidFill>
                  <a:srgbClr val="00B0F0"/>
                </a:solidFill>
                <a:ea typeface="+mn-ea"/>
                <a:cs typeface="+mn-cs"/>
              </a:rPr>
            </a:br>
            <a:r>
              <a:rPr lang="en-US" sz="3600" b="1" dirty="0">
                <a:solidFill>
                  <a:srgbClr val="00B0F0"/>
                </a:solidFill>
              </a:rPr>
              <a:t>COVID-19 Housing Provider Sharing &amp; Problem Solving Session</a:t>
            </a:r>
            <a:endParaRPr lang="en-US" sz="3600" dirty="0">
              <a:solidFill>
                <a:srgbClr val="00B0F0"/>
              </a:solidFill>
              <a:cs typeface="Calibri Light"/>
            </a:endParaRPr>
          </a:p>
        </p:txBody>
      </p:sp>
      <p:sp>
        <p:nvSpPr>
          <p:cNvPr id="3" name="Text Placeholder 2">
            <a:extLst>
              <a:ext uri="{FF2B5EF4-FFF2-40B4-BE49-F238E27FC236}">
                <a16:creationId xmlns:a16="http://schemas.microsoft.com/office/drawing/2014/main" id="{3F09069D-DE22-4F7B-BEBE-F34A69D83F81}"/>
              </a:ext>
            </a:extLst>
          </p:cNvPr>
          <p:cNvSpPr>
            <a:spLocks noGrp="1"/>
          </p:cNvSpPr>
          <p:nvPr>
            <p:ph idx="1"/>
          </p:nvPr>
        </p:nvSpPr>
        <p:spPr>
          <a:xfrm>
            <a:off x="732155" y="2589835"/>
            <a:ext cx="10911012" cy="3021105"/>
          </a:xfrm>
        </p:spPr>
        <p:txBody>
          <a:bodyPr vert="horz" lIns="91440" tIns="45720" rIns="91440" bIns="45720" rtlCol="0" anchor="t">
            <a:normAutofit/>
          </a:bodyPr>
          <a:lstStyle/>
          <a:p>
            <a:pPr marL="0" indent="0" algn="ctr">
              <a:buNone/>
            </a:pPr>
            <a:r>
              <a:rPr lang="en-US" sz="4800" b="1" dirty="0"/>
              <a:t>Webinar will continue </a:t>
            </a:r>
          </a:p>
          <a:p>
            <a:pPr marL="0" indent="0" algn="ctr">
              <a:buNone/>
            </a:pPr>
            <a:r>
              <a:rPr lang="en-US" sz="4800" b="1" dirty="0"/>
              <a:t>through June  25</a:t>
            </a:r>
            <a:r>
              <a:rPr lang="en-US" sz="4800" b="1" baseline="30000" dirty="0"/>
              <a:t>th</a:t>
            </a:r>
            <a:r>
              <a:rPr lang="en-US" sz="4800" b="1" dirty="0"/>
              <a:t> 2020</a:t>
            </a:r>
          </a:p>
          <a:p>
            <a:pPr marL="0" indent="0" algn="ctr">
              <a:buNone/>
            </a:pPr>
            <a:r>
              <a:rPr lang="en-US" sz="8800" b="1" dirty="0"/>
              <a:t>Yes</a:t>
            </a:r>
          </a:p>
        </p:txBody>
      </p:sp>
      <p:pic>
        <p:nvPicPr>
          <p:cNvPr id="4" name="Picture 2">
            <a:extLst>
              <a:ext uri="{FF2B5EF4-FFF2-40B4-BE49-F238E27FC236}">
                <a16:creationId xmlns:a16="http://schemas.microsoft.com/office/drawing/2014/main" id="{96DC2B9C-90A9-4FEF-B745-11CDBA1E4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321" y="6019801"/>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4C2AC2D-ED71-4E06-8920-0F9558D20D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4936" y="5610940"/>
            <a:ext cx="1214438" cy="1132046"/>
          </a:xfrm>
          <a:prstGeom prst="rect">
            <a:avLst/>
          </a:prstGeom>
        </p:spPr>
      </p:pic>
    </p:spTree>
    <p:extLst>
      <p:ext uri="{BB962C8B-B14F-4D97-AF65-F5344CB8AC3E}">
        <p14:creationId xmlns:p14="http://schemas.microsoft.com/office/powerpoint/2010/main" val="3749293950"/>
      </p:ext>
    </p:extLst>
  </p:cSld>
  <p:clrMapOvr>
    <a:masterClrMapping/>
  </p:clrMapOvr>
  <mc:AlternateContent xmlns:mc="http://schemas.openxmlformats.org/markup-compatibility/2006" xmlns:p14="http://schemas.microsoft.com/office/powerpoint/2010/main">
    <mc:Choice Requires="p14">
      <p:transition spd="slow" p14:dur="2000" advClick="0" advTm="180000"/>
    </mc:Choice>
    <mc:Fallback xmlns="">
      <p:transition spd="slow" advClick="0" advTm="18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p:nvPr>
        </p:nvSpPr>
        <p:spPr/>
        <p:txBody>
          <a:bodyPr>
            <a:normAutofit/>
          </a:bodyPr>
          <a:lstStyle/>
          <a:p>
            <a:r>
              <a:rPr lang="en-US" b="1" dirty="0">
                <a:solidFill>
                  <a:srgbClr val="00B0F0"/>
                </a:solidFill>
                <a:latin typeface="+mn-lt"/>
                <a:ea typeface="+mn-ea"/>
                <a:cs typeface="+mn-cs"/>
              </a:rPr>
              <a:t>Today’s Topics</a:t>
            </a:r>
          </a:p>
        </p:txBody>
      </p:sp>
      <p:graphicFrame>
        <p:nvGraphicFramePr>
          <p:cNvPr id="9" name="Diagram 9">
            <a:extLst>
              <a:ext uri="{FF2B5EF4-FFF2-40B4-BE49-F238E27FC236}">
                <a16:creationId xmlns:a16="http://schemas.microsoft.com/office/drawing/2014/main" id="{4B6A5953-FD82-409A-A3C4-C1CA06382616}"/>
              </a:ext>
            </a:extLst>
          </p:cNvPr>
          <p:cNvGraphicFramePr>
            <a:graphicFrameLocks noGrp="1"/>
          </p:cNvGraphicFramePr>
          <p:nvPr>
            <p:ph idx="1"/>
            <p:extLst>
              <p:ext uri="{D42A27DB-BD31-4B8C-83A1-F6EECF244321}">
                <p14:modId xmlns:p14="http://schemas.microsoft.com/office/powerpoint/2010/main" val="3101750593"/>
              </p:ext>
            </p:extLst>
          </p:nvPr>
        </p:nvGraphicFramePr>
        <p:xfrm>
          <a:off x="1981200" y="2067791"/>
          <a:ext cx="8229600" cy="3283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20ADB0E-EB13-446C-9E1D-24B5D948998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0090" y="5552203"/>
            <a:ext cx="1214438" cy="1132046"/>
          </a:xfrm>
          <a:prstGeom prst="rect">
            <a:avLst/>
          </a:prstGeom>
        </p:spPr>
      </p:pic>
      <p:pic>
        <p:nvPicPr>
          <p:cNvPr id="6" name="Picture 2">
            <a:extLst>
              <a:ext uri="{FF2B5EF4-FFF2-40B4-BE49-F238E27FC236}">
                <a16:creationId xmlns:a16="http://schemas.microsoft.com/office/drawing/2014/main" id="{79262BF4-F3A9-4ECC-8697-7E4A70923B4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4580" y="6019801"/>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928" y="177047"/>
            <a:ext cx="7772400" cy="851653"/>
          </a:xfrm>
        </p:spPr>
        <p:txBody>
          <a:bodyPr>
            <a:normAutofit/>
          </a:bodyPr>
          <a:lstStyle/>
          <a:p>
            <a:pPr algn="l"/>
            <a:r>
              <a:rPr lang="en-US" sz="4800" b="1" dirty="0">
                <a:solidFill>
                  <a:srgbClr val="00B0F0"/>
                </a:solidFill>
                <a:latin typeface="+mn-lt"/>
                <a:ea typeface="+mn-ea"/>
                <a:cs typeface="+mn-cs"/>
              </a:rPr>
              <a:t>Presenters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560" y="5698984"/>
            <a:ext cx="3453327" cy="94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9EEFC64-0DC9-4A00-80F9-63D9E192B78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3113" y="5276337"/>
            <a:ext cx="1615149" cy="1404616"/>
          </a:xfrm>
          <a:prstGeom prst="rect">
            <a:avLst/>
          </a:prstGeom>
        </p:spPr>
      </p:pic>
      <p:sp>
        <p:nvSpPr>
          <p:cNvPr id="6" name="Subtitle 5">
            <a:extLst>
              <a:ext uri="{FF2B5EF4-FFF2-40B4-BE49-F238E27FC236}">
                <a16:creationId xmlns:a16="http://schemas.microsoft.com/office/drawing/2014/main" id="{7CBDAC4D-4E4F-450A-A119-FAAF4287989A}"/>
              </a:ext>
            </a:extLst>
          </p:cNvPr>
          <p:cNvSpPr>
            <a:spLocks noGrp="1"/>
          </p:cNvSpPr>
          <p:nvPr>
            <p:ph type="subTitle" idx="1"/>
          </p:nvPr>
        </p:nvSpPr>
        <p:spPr>
          <a:xfrm>
            <a:off x="508190" y="2158559"/>
            <a:ext cx="11427960" cy="1925927"/>
          </a:xfrm>
        </p:spPr>
        <p:txBody>
          <a:bodyPr>
            <a:noAutofit/>
          </a:bodyPr>
          <a:lstStyle/>
          <a:p>
            <a:pPr algn="l"/>
            <a:r>
              <a:rPr lang="en-US" sz="3200" b="1" dirty="0"/>
              <a:t>Sierra Petersen- </a:t>
            </a:r>
            <a:r>
              <a:rPr lang="en-US" sz="3200" dirty="0"/>
              <a:t>NAMI(National Alliance on Mental Illness)</a:t>
            </a:r>
          </a:p>
          <a:p>
            <a:pPr algn="l"/>
            <a:r>
              <a:rPr lang="en-US" sz="3200" b="1" dirty="0"/>
              <a:t>Anthony Guerrero Short-</a:t>
            </a:r>
            <a:r>
              <a:rPr lang="en-US" sz="3200" dirty="0"/>
              <a:t>NAMI(National Alliance on Mental Illness)</a:t>
            </a:r>
          </a:p>
          <a:p>
            <a:pPr algn="l"/>
            <a:r>
              <a:rPr lang="en-US" sz="3200" b="1" dirty="0"/>
              <a:t>Andrea LeFlore- </a:t>
            </a:r>
            <a:r>
              <a:rPr lang="en-US" sz="3200" dirty="0" err="1"/>
              <a:t>ReViVe</a:t>
            </a:r>
            <a:r>
              <a:rPr lang="en-US" sz="3200" dirty="0"/>
              <a:t> Center</a:t>
            </a:r>
          </a:p>
          <a:p>
            <a:pPr algn="l"/>
            <a:endParaRPr lang="en-US" sz="3200" dirty="0"/>
          </a:p>
        </p:txBody>
      </p:sp>
    </p:spTree>
    <p:extLst>
      <p:ext uri="{BB962C8B-B14F-4D97-AF65-F5344CB8AC3E}">
        <p14:creationId xmlns:p14="http://schemas.microsoft.com/office/powerpoint/2010/main" val="65061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58339" y="5925331"/>
            <a:ext cx="9595261" cy="719871"/>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333" dirty="0">
                <a:solidFill>
                  <a:srgbClr val="294B93"/>
                </a:solidFill>
              </a:rPr>
              <a:t>Our Mission</a:t>
            </a:r>
          </a:p>
        </p:txBody>
      </p:sp>
      <p:sp>
        <p:nvSpPr>
          <p:cNvPr id="5" name="TextBox 4"/>
          <p:cNvSpPr txBox="1"/>
          <p:nvPr/>
        </p:nvSpPr>
        <p:spPr>
          <a:xfrm>
            <a:off x="332511" y="1399051"/>
            <a:ext cx="10846128" cy="2995692"/>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r>
              <a:rPr lang="en-US" sz="3733" dirty="0">
                <a:solidFill>
                  <a:schemeClr val="bg1"/>
                </a:solidFill>
              </a:rPr>
              <a:t>To provide hope and improve the quality of life for those whose lives are affected by mental illness, by providing information and referrals, education, support, advocacy, and active community outreach.</a:t>
            </a:r>
          </a:p>
        </p:txBody>
      </p:sp>
    </p:spTree>
    <p:extLst>
      <p:ext uri="{BB962C8B-B14F-4D97-AF65-F5344CB8AC3E}">
        <p14:creationId xmlns:p14="http://schemas.microsoft.com/office/powerpoint/2010/main" val="3322860258"/>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54D0FDDD9E1E4488FA2FBFA05B07E4" ma:contentTypeVersion="5" ma:contentTypeDescription="Create a new document." ma:contentTypeScope="" ma:versionID="491133bcbbd8988f02036bf8196f2c89">
  <xsd:schema xmlns:xsd="http://www.w3.org/2001/XMLSchema" xmlns:xs="http://www.w3.org/2001/XMLSchema" xmlns:p="http://schemas.microsoft.com/office/2006/metadata/properties" xmlns:ns2="36cd072f-c1b5-4d4b-b872-786d06b828cf" targetNamespace="http://schemas.microsoft.com/office/2006/metadata/properties" ma:root="true" ma:fieldsID="78ae123b8e8d11d768762a2ea4740e75" ns2:_="">
    <xsd:import namespace="36cd072f-c1b5-4d4b-b872-786d06b82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d072f-c1b5-4d4b-b872-786d06b82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3EE55-B264-40FE-8965-4F9951CFEF92}">
  <ds:schemaRef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36cd072f-c1b5-4d4b-b872-786d06b828cf"/>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7A49C09-E406-4F82-BCEC-9436E857A4B8}">
  <ds:schemaRefs>
    <ds:schemaRef ds:uri="http://schemas.microsoft.com/sharepoint/v3/contenttype/forms"/>
  </ds:schemaRefs>
</ds:datastoreItem>
</file>

<file path=customXml/itemProps3.xml><?xml version="1.0" encoding="utf-8"?>
<ds:datastoreItem xmlns:ds="http://schemas.openxmlformats.org/officeDocument/2006/customXml" ds:itemID="{E9CD8AA3-648C-4BF4-BFF8-B315BF4C8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d072f-c1b5-4d4b-b872-786d06b82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4658</TotalTime>
  <Words>1282</Words>
  <Application>Microsoft Office PowerPoint</Application>
  <PresentationFormat>Widescreen</PresentationFormat>
  <Paragraphs>178</Paragraphs>
  <Slides>18</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Book Antiqua</vt:lpstr>
      <vt:lpstr>Calibri</vt:lpstr>
      <vt:lpstr>Calibri Light</vt:lpstr>
      <vt:lpstr>Myriad Pro</vt:lpstr>
      <vt:lpstr>Wingdings</vt:lpstr>
      <vt:lpstr>office theme</vt:lpstr>
      <vt:lpstr>Office Theme</vt:lpstr>
      <vt:lpstr>Hardcover</vt:lpstr>
      <vt:lpstr>This webinar will begin soon</vt:lpstr>
      <vt:lpstr>COVID-19 Housing Provider Sharing &amp; Problem Solving Session</vt:lpstr>
      <vt:lpstr>Webinar Housekeeping</vt:lpstr>
      <vt:lpstr>Questions/Chat</vt:lpstr>
      <vt:lpstr>Goals </vt:lpstr>
      <vt:lpstr>Poll Results:  COVID-19 Housing Provider Sharing &amp; Problem Solving Session</vt:lpstr>
      <vt:lpstr>Today’s Topics</vt:lpstr>
      <vt:lpstr>Presenters</vt:lpstr>
      <vt:lpstr>PowerPoint Presentation</vt:lpstr>
      <vt:lpstr>PowerPoint Presentation</vt:lpstr>
      <vt:lpstr>PowerPoint Presentation</vt:lpstr>
      <vt:lpstr>PowerPoint Presentation</vt:lpstr>
      <vt:lpstr>PowerPoint Presentation</vt:lpstr>
      <vt:lpstr>Engagement as Wellness</vt:lpstr>
      <vt:lpstr>Practice Scenario</vt:lpstr>
      <vt:lpstr>Future Topics &amp; Next Session</vt:lpstr>
      <vt:lpstr>Future Topics &amp; Next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Torelen Winbush</dc:creator>
  <cp:lastModifiedBy>Karisma Wilson</cp:lastModifiedBy>
  <cp:revision>169</cp:revision>
  <dcterms:created xsi:type="dcterms:W3CDTF">2020-03-30T18:50:53Z</dcterms:created>
  <dcterms:modified xsi:type="dcterms:W3CDTF">2020-06-04T15:38:58Z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0x0101000454D0FDDD9E1E4488FA2FBFA05B07E4</vt:lpwstr>
  </property>
</Properties>
</file>