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44"/>
  </p:notesMasterIdLst>
  <p:sldIdLst>
    <p:sldId id="431" r:id="rId6"/>
    <p:sldId id="299" r:id="rId7"/>
    <p:sldId id="433" r:id="rId8"/>
    <p:sldId id="434" r:id="rId9"/>
    <p:sldId id="435" r:id="rId10"/>
    <p:sldId id="258" r:id="rId11"/>
    <p:sldId id="311" r:id="rId12"/>
    <p:sldId id="318" r:id="rId13"/>
    <p:sldId id="425" r:id="rId14"/>
    <p:sldId id="315" r:id="rId15"/>
    <p:sldId id="428" r:id="rId16"/>
    <p:sldId id="312" r:id="rId17"/>
    <p:sldId id="307" r:id="rId18"/>
    <p:sldId id="283" r:id="rId19"/>
    <p:sldId id="268" r:id="rId20"/>
    <p:sldId id="2305" r:id="rId21"/>
    <p:sldId id="2306" r:id="rId22"/>
    <p:sldId id="264" r:id="rId23"/>
    <p:sldId id="265" r:id="rId24"/>
    <p:sldId id="2307" r:id="rId25"/>
    <p:sldId id="2308" r:id="rId26"/>
    <p:sldId id="300" r:id="rId27"/>
    <p:sldId id="319" r:id="rId28"/>
    <p:sldId id="426" r:id="rId29"/>
    <p:sldId id="326" r:id="rId30"/>
    <p:sldId id="437" r:id="rId31"/>
    <p:sldId id="438" r:id="rId32"/>
    <p:sldId id="439" r:id="rId33"/>
    <p:sldId id="440" r:id="rId34"/>
    <p:sldId id="441" r:id="rId35"/>
    <p:sldId id="442" r:id="rId36"/>
    <p:sldId id="443" r:id="rId37"/>
    <p:sldId id="444" r:id="rId38"/>
    <p:sldId id="445" r:id="rId39"/>
    <p:sldId id="446" r:id="rId40"/>
    <p:sldId id="261" r:id="rId41"/>
    <p:sldId id="262" r:id="rId42"/>
    <p:sldId id="263" r:id="rId43"/>
  </p:sldIdLst>
  <p:sldSz cx="9144000" cy="6858000" type="screen4x3"/>
  <p:notesSz cx="6858000" cy="11239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19" autoAdjust="0"/>
    <p:restoredTop sz="88538" autoAdjust="0"/>
  </p:normalViewPr>
  <p:slideViewPr>
    <p:cSldViewPr>
      <p:cViewPr varScale="1">
        <p:scale>
          <a:sx n="75" d="100"/>
          <a:sy n="75" d="100"/>
        </p:scale>
        <p:origin x="1181" y="62"/>
      </p:cViewPr>
      <p:guideLst>
        <p:guide orient="horz" pos="2160"/>
        <p:guide pos="2880"/>
      </p:guideLst>
    </p:cSldViewPr>
  </p:slideViewPr>
  <p:outlineViewPr>
    <p:cViewPr>
      <p:scale>
        <a:sx n="33" d="100"/>
        <a:sy n="33" d="100"/>
      </p:scale>
      <p:origin x="0" y="-10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087A8-5A26-491E-9A67-745C9EB748D7}"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1981001-41BE-4A27-A3D0-47734878F537}">
      <dgm:prSet phldrT="[Text]"/>
      <dgm:spPr>
        <a:solidFill>
          <a:srgbClr val="005899"/>
        </a:solidFill>
      </dgm:spPr>
      <dgm:t>
        <a:bodyPr/>
        <a:lstStyle/>
        <a:p>
          <a:r>
            <a:rPr lang="en-US" b="1" dirty="0">
              <a:latin typeface="+mj-lt"/>
            </a:rPr>
            <a:t>PREVENT</a:t>
          </a:r>
        </a:p>
      </dgm:t>
    </dgm:pt>
    <dgm:pt modelId="{6C1CF7AB-9FFC-4C06-BA2F-D0FC8E8026A5}" type="parTrans" cxnId="{75300584-A019-4117-9F1C-7495407764A6}">
      <dgm:prSet/>
      <dgm:spPr/>
      <dgm:t>
        <a:bodyPr/>
        <a:lstStyle/>
        <a:p>
          <a:endParaRPr lang="en-US">
            <a:latin typeface="+mj-lt"/>
          </a:endParaRPr>
        </a:p>
      </dgm:t>
    </dgm:pt>
    <dgm:pt modelId="{00B803B1-27A4-4AE2-8E6B-78C8F347CB39}" type="sibTrans" cxnId="{75300584-A019-4117-9F1C-7495407764A6}">
      <dgm:prSet/>
      <dgm:spPr/>
      <dgm:t>
        <a:bodyPr/>
        <a:lstStyle/>
        <a:p>
          <a:endParaRPr lang="en-US">
            <a:latin typeface="+mj-lt"/>
          </a:endParaRPr>
        </a:p>
      </dgm:t>
    </dgm:pt>
    <dgm:pt modelId="{FB689C3D-C9FD-4FCF-82C4-0C7EE63DC7E6}">
      <dgm:prSet phldrT="[Text]"/>
      <dgm:spPr>
        <a:solidFill>
          <a:srgbClr val="005899"/>
        </a:solidFill>
      </dgm:spPr>
      <dgm:t>
        <a:bodyPr/>
        <a:lstStyle/>
        <a:p>
          <a:r>
            <a:rPr lang="en-US" b="1" dirty="0">
              <a:latin typeface="+mj-lt"/>
            </a:rPr>
            <a:t>IDENTIFY</a:t>
          </a:r>
        </a:p>
      </dgm:t>
    </dgm:pt>
    <dgm:pt modelId="{50EA38C1-68B1-4D3A-833C-374810B7333A}" type="parTrans" cxnId="{80492EEE-7E3C-4599-8844-194422A216D7}">
      <dgm:prSet/>
      <dgm:spPr/>
      <dgm:t>
        <a:bodyPr/>
        <a:lstStyle/>
        <a:p>
          <a:endParaRPr lang="en-US">
            <a:latin typeface="+mj-lt"/>
          </a:endParaRPr>
        </a:p>
      </dgm:t>
    </dgm:pt>
    <dgm:pt modelId="{E522ACD0-A024-4AC1-9871-AA3F1A28AD73}" type="sibTrans" cxnId="{80492EEE-7E3C-4599-8844-194422A216D7}">
      <dgm:prSet/>
      <dgm:spPr/>
      <dgm:t>
        <a:bodyPr/>
        <a:lstStyle/>
        <a:p>
          <a:endParaRPr lang="en-US">
            <a:latin typeface="+mj-lt"/>
          </a:endParaRPr>
        </a:p>
      </dgm:t>
    </dgm:pt>
    <dgm:pt modelId="{2DF1F5CD-5479-43CC-A667-BD1E2C7052CE}">
      <dgm:prSet phldrT="[Text]"/>
      <dgm:spPr>
        <a:solidFill>
          <a:srgbClr val="005899"/>
        </a:solidFill>
      </dgm:spPr>
      <dgm:t>
        <a:bodyPr/>
        <a:lstStyle/>
        <a:p>
          <a:r>
            <a:rPr lang="en-US" b="1" dirty="0">
              <a:latin typeface="+mj-lt"/>
            </a:rPr>
            <a:t>RESPOND</a:t>
          </a:r>
        </a:p>
      </dgm:t>
    </dgm:pt>
    <dgm:pt modelId="{1F81866F-9519-4346-AA5F-D8FE72C3E982}" type="parTrans" cxnId="{F31F1DAD-39A7-4AAE-AAD4-918AF933D1F3}">
      <dgm:prSet/>
      <dgm:spPr/>
      <dgm:t>
        <a:bodyPr/>
        <a:lstStyle/>
        <a:p>
          <a:endParaRPr lang="en-US">
            <a:latin typeface="+mj-lt"/>
          </a:endParaRPr>
        </a:p>
      </dgm:t>
    </dgm:pt>
    <dgm:pt modelId="{C1629CCE-4714-4AF4-88F8-7AAFDE323C11}" type="sibTrans" cxnId="{F31F1DAD-39A7-4AAE-AAD4-918AF933D1F3}">
      <dgm:prSet/>
      <dgm:spPr/>
      <dgm:t>
        <a:bodyPr/>
        <a:lstStyle/>
        <a:p>
          <a:endParaRPr lang="en-US">
            <a:latin typeface="+mj-lt"/>
          </a:endParaRPr>
        </a:p>
      </dgm:t>
    </dgm:pt>
    <dgm:pt modelId="{86D97A51-883A-4038-A733-932FA2A2F6CD}">
      <dgm:prSet phldrT="[Text]"/>
      <dgm:spPr/>
      <dgm:t>
        <a:bodyPr/>
        <a:lstStyle/>
        <a:p>
          <a:r>
            <a:rPr lang="en-US" dirty="0">
              <a:latin typeface="+mj-lt"/>
            </a:rPr>
            <a:t>Take steps to stop or slow the spread of COVID-19 within congregate shelters and encampments</a:t>
          </a:r>
        </a:p>
      </dgm:t>
    </dgm:pt>
    <dgm:pt modelId="{7E02E6A5-0BB8-42CE-82D2-756C4F1E1C2D}" type="parTrans" cxnId="{A20BC4E4-E893-4049-86B6-5E518719A55D}">
      <dgm:prSet/>
      <dgm:spPr/>
      <dgm:t>
        <a:bodyPr/>
        <a:lstStyle/>
        <a:p>
          <a:endParaRPr lang="en-US">
            <a:latin typeface="+mj-lt"/>
          </a:endParaRPr>
        </a:p>
      </dgm:t>
    </dgm:pt>
    <dgm:pt modelId="{41FDBB67-E233-47E2-9A76-BBF2B1CAB4A2}" type="sibTrans" cxnId="{A20BC4E4-E893-4049-86B6-5E518719A55D}">
      <dgm:prSet/>
      <dgm:spPr/>
      <dgm:t>
        <a:bodyPr/>
        <a:lstStyle/>
        <a:p>
          <a:endParaRPr lang="en-US">
            <a:latin typeface="+mj-lt"/>
          </a:endParaRPr>
        </a:p>
      </dgm:t>
    </dgm:pt>
    <dgm:pt modelId="{EFE69FAC-09ED-4A2E-A26C-5B3B72C4E6CD}">
      <dgm:prSet phldrT="[Text]"/>
      <dgm:spPr/>
      <dgm:t>
        <a:bodyPr/>
        <a:lstStyle/>
        <a:p>
          <a:r>
            <a:rPr lang="en-US" dirty="0">
              <a:latin typeface="+mj-lt"/>
            </a:rPr>
            <a:t>Identify confirmed cases and close contacts through screening / testing and investigations</a:t>
          </a:r>
        </a:p>
      </dgm:t>
    </dgm:pt>
    <dgm:pt modelId="{9C2BED06-1197-4A85-B2AD-538211949E60}" type="parTrans" cxnId="{3A746611-BD0D-406B-A444-AAE846A16423}">
      <dgm:prSet/>
      <dgm:spPr/>
      <dgm:t>
        <a:bodyPr/>
        <a:lstStyle/>
        <a:p>
          <a:endParaRPr lang="en-US">
            <a:latin typeface="+mj-lt"/>
          </a:endParaRPr>
        </a:p>
      </dgm:t>
    </dgm:pt>
    <dgm:pt modelId="{AADAD81B-F312-406F-A8B6-497DDFA1E164}" type="sibTrans" cxnId="{3A746611-BD0D-406B-A444-AAE846A16423}">
      <dgm:prSet/>
      <dgm:spPr/>
      <dgm:t>
        <a:bodyPr/>
        <a:lstStyle/>
        <a:p>
          <a:endParaRPr lang="en-US">
            <a:latin typeface="+mj-lt"/>
          </a:endParaRPr>
        </a:p>
      </dgm:t>
    </dgm:pt>
    <dgm:pt modelId="{0612460A-45A2-40B7-8073-A2EB6A2FF491}">
      <dgm:prSet phldrT="[Text]"/>
      <dgm:spPr/>
      <dgm:t>
        <a:bodyPr/>
        <a:lstStyle/>
        <a:p>
          <a:r>
            <a:rPr lang="en-US" dirty="0">
              <a:latin typeface="+mj-lt"/>
            </a:rPr>
            <a:t>Provide quarantine and isolation housing options for suspected and confirmed cases</a:t>
          </a:r>
        </a:p>
      </dgm:t>
    </dgm:pt>
    <dgm:pt modelId="{8F6EAFA3-647E-41D5-9471-DA8DD952CDF8}" type="parTrans" cxnId="{0755E763-DE8F-4486-9AAF-BA97207FA22D}">
      <dgm:prSet/>
      <dgm:spPr/>
      <dgm:t>
        <a:bodyPr/>
        <a:lstStyle/>
        <a:p>
          <a:endParaRPr lang="en-US">
            <a:latin typeface="+mj-lt"/>
          </a:endParaRPr>
        </a:p>
      </dgm:t>
    </dgm:pt>
    <dgm:pt modelId="{5B098CA2-4F96-4CE0-B550-D0120E67E816}" type="sibTrans" cxnId="{0755E763-DE8F-4486-9AAF-BA97207FA22D}">
      <dgm:prSet/>
      <dgm:spPr/>
      <dgm:t>
        <a:bodyPr/>
        <a:lstStyle/>
        <a:p>
          <a:endParaRPr lang="en-US">
            <a:latin typeface="+mj-lt"/>
          </a:endParaRPr>
        </a:p>
      </dgm:t>
    </dgm:pt>
    <dgm:pt modelId="{7BC647E3-E946-41C1-93A5-783B078424E2}" type="pres">
      <dgm:prSet presAssocID="{633087A8-5A26-491E-9A67-745C9EB748D7}" presName="linearFlow" presStyleCnt="0">
        <dgm:presLayoutVars>
          <dgm:dir/>
          <dgm:animLvl val="lvl"/>
          <dgm:resizeHandles val="exact"/>
        </dgm:presLayoutVars>
      </dgm:prSet>
      <dgm:spPr/>
    </dgm:pt>
    <dgm:pt modelId="{DF65FE8F-49A7-4836-AC23-02557FC26F02}" type="pres">
      <dgm:prSet presAssocID="{31981001-41BE-4A27-A3D0-47734878F537}" presName="composite" presStyleCnt="0"/>
      <dgm:spPr/>
    </dgm:pt>
    <dgm:pt modelId="{FD70BBC5-5E26-45B6-880D-449D3E274EF6}" type="pres">
      <dgm:prSet presAssocID="{31981001-41BE-4A27-A3D0-47734878F537}" presName="parTx" presStyleLbl="node1" presStyleIdx="0" presStyleCnt="3">
        <dgm:presLayoutVars>
          <dgm:chMax val="0"/>
          <dgm:chPref val="0"/>
          <dgm:bulletEnabled val="1"/>
        </dgm:presLayoutVars>
      </dgm:prSet>
      <dgm:spPr/>
    </dgm:pt>
    <dgm:pt modelId="{44F3BD3D-A8DF-4153-9FAF-A704F0FDDAEB}" type="pres">
      <dgm:prSet presAssocID="{31981001-41BE-4A27-A3D0-47734878F537}" presName="parSh" presStyleLbl="node1" presStyleIdx="0" presStyleCnt="3"/>
      <dgm:spPr/>
    </dgm:pt>
    <dgm:pt modelId="{48C7E6A4-0EB1-4572-A1C8-52029E020AB3}" type="pres">
      <dgm:prSet presAssocID="{31981001-41BE-4A27-A3D0-47734878F537}" presName="desTx" presStyleLbl="fgAcc1" presStyleIdx="0" presStyleCnt="3">
        <dgm:presLayoutVars>
          <dgm:bulletEnabled val="1"/>
        </dgm:presLayoutVars>
      </dgm:prSet>
      <dgm:spPr/>
    </dgm:pt>
    <dgm:pt modelId="{C1D05542-3607-4D37-9D30-B3A54BE993E5}" type="pres">
      <dgm:prSet presAssocID="{00B803B1-27A4-4AE2-8E6B-78C8F347CB39}" presName="sibTrans" presStyleLbl="sibTrans2D1" presStyleIdx="0" presStyleCnt="2"/>
      <dgm:spPr/>
    </dgm:pt>
    <dgm:pt modelId="{27B47813-D2DE-46B6-9205-2A24A89A8143}" type="pres">
      <dgm:prSet presAssocID="{00B803B1-27A4-4AE2-8E6B-78C8F347CB39}" presName="connTx" presStyleLbl="sibTrans2D1" presStyleIdx="0" presStyleCnt="2"/>
      <dgm:spPr/>
    </dgm:pt>
    <dgm:pt modelId="{C27FC2EE-4ACD-4AEF-9DDE-8C2B380C432B}" type="pres">
      <dgm:prSet presAssocID="{FB689C3D-C9FD-4FCF-82C4-0C7EE63DC7E6}" presName="composite" presStyleCnt="0"/>
      <dgm:spPr/>
    </dgm:pt>
    <dgm:pt modelId="{F3141A61-A8EF-46F9-B9A2-B0649004DE46}" type="pres">
      <dgm:prSet presAssocID="{FB689C3D-C9FD-4FCF-82C4-0C7EE63DC7E6}" presName="parTx" presStyleLbl="node1" presStyleIdx="0" presStyleCnt="3">
        <dgm:presLayoutVars>
          <dgm:chMax val="0"/>
          <dgm:chPref val="0"/>
          <dgm:bulletEnabled val="1"/>
        </dgm:presLayoutVars>
      </dgm:prSet>
      <dgm:spPr/>
    </dgm:pt>
    <dgm:pt modelId="{0CCE8243-369B-4756-A15E-F2EC07AF24B5}" type="pres">
      <dgm:prSet presAssocID="{FB689C3D-C9FD-4FCF-82C4-0C7EE63DC7E6}" presName="parSh" presStyleLbl="node1" presStyleIdx="1" presStyleCnt="3"/>
      <dgm:spPr/>
    </dgm:pt>
    <dgm:pt modelId="{14CCC6F1-4D03-4B90-A27B-BFF11972AAEA}" type="pres">
      <dgm:prSet presAssocID="{FB689C3D-C9FD-4FCF-82C4-0C7EE63DC7E6}" presName="desTx" presStyleLbl="fgAcc1" presStyleIdx="1" presStyleCnt="3">
        <dgm:presLayoutVars>
          <dgm:bulletEnabled val="1"/>
        </dgm:presLayoutVars>
      </dgm:prSet>
      <dgm:spPr/>
    </dgm:pt>
    <dgm:pt modelId="{9813133E-8E07-4EFD-86D7-C1BA46C318D0}" type="pres">
      <dgm:prSet presAssocID="{E522ACD0-A024-4AC1-9871-AA3F1A28AD73}" presName="sibTrans" presStyleLbl="sibTrans2D1" presStyleIdx="1" presStyleCnt="2"/>
      <dgm:spPr/>
    </dgm:pt>
    <dgm:pt modelId="{F280AED7-87DB-42AA-8152-305C55486E98}" type="pres">
      <dgm:prSet presAssocID="{E522ACD0-A024-4AC1-9871-AA3F1A28AD73}" presName="connTx" presStyleLbl="sibTrans2D1" presStyleIdx="1" presStyleCnt="2"/>
      <dgm:spPr/>
    </dgm:pt>
    <dgm:pt modelId="{A767ED54-3366-4E9C-94B6-A0AD579C586E}" type="pres">
      <dgm:prSet presAssocID="{2DF1F5CD-5479-43CC-A667-BD1E2C7052CE}" presName="composite" presStyleCnt="0"/>
      <dgm:spPr/>
    </dgm:pt>
    <dgm:pt modelId="{7B9AD67E-6683-4F62-8D7C-35C079A54A2B}" type="pres">
      <dgm:prSet presAssocID="{2DF1F5CD-5479-43CC-A667-BD1E2C7052CE}" presName="parTx" presStyleLbl="node1" presStyleIdx="1" presStyleCnt="3">
        <dgm:presLayoutVars>
          <dgm:chMax val="0"/>
          <dgm:chPref val="0"/>
          <dgm:bulletEnabled val="1"/>
        </dgm:presLayoutVars>
      </dgm:prSet>
      <dgm:spPr/>
    </dgm:pt>
    <dgm:pt modelId="{702B6F0F-2486-4274-BFD1-E7D8205B2B1A}" type="pres">
      <dgm:prSet presAssocID="{2DF1F5CD-5479-43CC-A667-BD1E2C7052CE}" presName="parSh" presStyleLbl="node1" presStyleIdx="2" presStyleCnt="3"/>
      <dgm:spPr/>
    </dgm:pt>
    <dgm:pt modelId="{53137E49-4969-4A99-8C3E-45E3CFD8C2C3}" type="pres">
      <dgm:prSet presAssocID="{2DF1F5CD-5479-43CC-A667-BD1E2C7052CE}" presName="desTx" presStyleLbl="fgAcc1" presStyleIdx="2" presStyleCnt="3">
        <dgm:presLayoutVars>
          <dgm:bulletEnabled val="1"/>
        </dgm:presLayoutVars>
      </dgm:prSet>
      <dgm:spPr/>
    </dgm:pt>
  </dgm:ptLst>
  <dgm:cxnLst>
    <dgm:cxn modelId="{3A746611-BD0D-406B-A444-AAE846A16423}" srcId="{FB689C3D-C9FD-4FCF-82C4-0C7EE63DC7E6}" destId="{EFE69FAC-09ED-4A2E-A26C-5B3B72C4E6CD}" srcOrd="0" destOrd="0" parTransId="{9C2BED06-1197-4A85-B2AD-538211949E60}" sibTransId="{AADAD81B-F312-406F-A8B6-497DDFA1E164}"/>
    <dgm:cxn modelId="{8CE3FD1B-C361-48EA-BA69-54D77BF15AD7}" type="presOf" srcId="{2DF1F5CD-5479-43CC-A667-BD1E2C7052CE}" destId="{7B9AD67E-6683-4F62-8D7C-35C079A54A2B}" srcOrd="0" destOrd="0" presId="urn:microsoft.com/office/officeart/2005/8/layout/process3"/>
    <dgm:cxn modelId="{64B5D31E-A128-4532-91F2-D3B4D90671C2}" type="presOf" srcId="{633087A8-5A26-491E-9A67-745C9EB748D7}" destId="{7BC647E3-E946-41C1-93A5-783B078424E2}" srcOrd="0" destOrd="0" presId="urn:microsoft.com/office/officeart/2005/8/layout/process3"/>
    <dgm:cxn modelId="{7029FA27-3250-41AF-BC42-6E14374F77BD}" type="presOf" srcId="{31981001-41BE-4A27-A3D0-47734878F537}" destId="{FD70BBC5-5E26-45B6-880D-449D3E274EF6}" srcOrd="0" destOrd="0" presId="urn:microsoft.com/office/officeart/2005/8/layout/process3"/>
    <dgm:cxn modelId="{E6B63229-761D-4C8E-B7CA-B06A10F6E143}" type="presOf" srcId="{E522ACD0-A024-4AC1-9871-AA3F1A28AD73}" destId="{9813133E-8E07-4EFD-86D7-C1BA46C318D0}" srcOrd="0" destOrd="0" presId="urn:microsoft.com/office/officeart/2005/8/layout/process3"/>
    <dgm:cxn modelId="{FF834934-5CB8-4901-A809-0BE3616E9334}" type="presOf" srcId="{00B803B1-27A4-4AE2-8E6B-78C8F347CB39}" destId="{C1D05542-3607-4D37-9D30-B3A54BE993E5}" srcOrd="0" destOrd="0" presId="urn:microsoft.com/office/officeart/2005/8/layout/process3"/>
    <dgm:cxn modelId="{14E23435-AC53-4FC9-A623-FD0A72FCA546}" type="presOf" srcId="{86D97A51-883A-4038-A733-932FA2A2F6CD}" destId="{48C7E6A4-0EB1-4572-A1C8-52029E020AB3}" srcOrd="0" destOrd="0" presId="urn:microsoft.com/office/officeart/2005/8/layout/process3"/>
    <dgm:cxn modelId="{33B81A5D-8FC5-4EE5-BF07-3863E7F13937}" type="presOf" srcId="{EFE69FAC-09ED-4A2E-A26C-5B3B72C4E6CD}" destId="{14CCC6F1-4D03-4B90-A27B-BFF11972AAEA}" srcOrd="0" destOrd="0" presId="urn:microsoft.com/office/officeart/2005/8/layout/process3"/>
    <dgm:cxn modelId="{09DDBC43-8308-4A43-A017-8D069B7136DE}" type="presOf" srcId="{0612460A-45A2-40B7-8073-A2EB6A2FF491}" destId="{53137E49-4969-4A99-8C3E-45E3CFD8C2C3}" srcOrd="0" destOrd="0" presId="urn:microsoft.com/office/officeart/2005/8/layout/process3"/>
    <dgm:cxn modelId="{0755E763-DE8F-4486-9AAF-BA97207FA22D}" srcId="{2DF1F5CD-5479-43CC-A667-BD1E2C7052CE}" destId="{0612460A-45A2-40B7-8073-A2EB6A2FF491}" srcOrd="0" destOrd="0" parTransId="{8F6EAFA3-647E-41D5-9471-DA8DD952CDF8}" sibTransId="{5B098CA2-4F96-4CE0-B550-D0120E67E816}"/>
    <dgm:cxn modelId="{FBF87165-184A-44D3-BBD7-8079423FD1B7}" type="presOf" srcId="{E522ACD0-A024-4AC1-9871-AA3F1A28AD73}" destId="{F280AED7-87DB-42AA-8152-305C55486E98}" srcOrd="1" destOrd="0" presId="urn:microsoft.com/office/officeart/2005/8/layout/process3"/>
    <dgm:cxn modelId="{5A5D7E70-22F9-4D96-8046-BA76C96EB433}" type="presOf" srcId="{31981001-41BE-4A27-A3D0-47734878F537}" destId="{44F3BD3D-A8DF-4153-9FAF-A704F0FDDAEB}" srcOrd="1" destOrd="0" presId="urn:microsoft.com/office/officeart/2005/8/layout/process3"/>
    <dgm:cxn modelId="{D6222D52-5965-49B4-AC5E-07E5325671D1}" type="presOf" srcId="{FB689C3D-C9FD-4FCF-82C4-0C7EE63DC7E6}" destId="{F3141A61-A8EF-46F9-B9A2-B0649004DE46}" srcOrd="0" destOrd="0" presId="urn:microsoft.com/office/officeart/2005/8/layout/process3"/>
    <dgm:cxn modelId="{75300584-A019-4117-9F1C-7495407764A6}" srcId="{633087A8-5A26-491E-9A67-745C9EB748D7}" destId="{31981001-41BE-4A27-A3D0-47734878F537}" srcOrd="0" destOrd="0" parTransId="{6C1CF7AB-9FFC-4C06-BA2F-D0FC8E8026A5}" sibTransId="{00B803B1-27A4-4AE2-8E6B-78C8F347CB39}"/>
    <dgm:cxn modelId="{98E9739B-203F-41DE-8AE1-D98E17911BDC}" type="presOf" srcId="{FB689C3D-C9FD-4FCF-82C4-0C7EE63DC7E6}" destId="{0CCE8243-369B-4756-A15E-F2EC07AF24B5}" srcOrd="1" destOrd="0" presId="urn:microsoft.com/office/officeart/2005/8/layout/process3"/>
    <dgm:cxn modelId="{F31F1DAD-39A7-4AAE-AAD4-918AF933D1F3}" srcId="{633087A8-5A26-491E-9A67-745C9EB748D7}" destId="{2DF1F5CD-5479-43CC-A667-BD1E2C7052CE}" srcOrd="2" destOrd="0" parTransId="{1F81866F-9519-4346-AA5F-D8FE72C3E982}" sibTransId="{C1629CCE-4714-4AF4-88F8-7AAFDE323C11}"/>
    <dgm:cxn modelId="{B84479BE-C8CD-4C20-A6E2-2B1EED6ECD5B}" type="presOf" srcId="{00B803B1-27A4-4AE2-8E6B-78C8F347CB39}" destId="{27B47813-D2DE-46B6-9205-2A24A89A8143}" srcOrd="1" destOrd="0" presId="urn:microsoft.com/office/officeart/2005/8/layout/process3"/>
    <dgm:cxn modelId="{A20BC4E4-E893-4049-86B6-5E518719A55D}" srcId="{31981001-41BE-4A27-A3D0-47734878F537}" destId="{86D97A51-883A-4038-A733-932FA2A2F6CD}" srcOrd="0" destOrd="0" parTransId="{7E02E6A5-0BB8-42CE-82D2-756C4F1E1C2D}" sibTransId="{41FDBB67-E233-47E2-9A76-BBF2B1CAB4A2}"/>
    <dgm:cxn modelId="{80492EEE-7E3C-4599-8844-194422A216D7}" srcId="{633087A8-5A26-491E-9A67-745C9EB748D7}" destId="{FB689C3D-C9FD-4FCF-82C4-0C7EE63DC7E6}" srcOrd="1" destOrd="0" parTransId="{50EA38C1-68B1-4D3A-833C-374810B7333A}" sibTransId="{E522ACD0-A024-4AC1-9871-AA3F1A28AD73}"/>
    <dgm:cxn modelId="{58ACB3F2-5C4C-440D-83D3-F2FF726643A2}" type="presOf" srcId="{2DF1F5CD-5479-43CC-A667-BD1E2C7052CE}" destId="{702B6F0F-2486-4274-BFD1-E7D8205B2B1A}" srcOrd="1" destOrd="0" presId="urn:microsoft.com/office/officeart/2005/8/layout/process3"/>
    <dgm:cxn modelId="{F42CA81D-959E-4C8F-85F2-63B7F4C59DBD}" type="presParOf" srcId="{7BC647E3-E946-41C1-93A5-783B078424E2}" destId="{DF65FE8F-49A7-4836-AC23-02557FC26F02}" srcOrd="0" destOrd="0" presId="urn:microsoft.com/office/officeart/2005/8/layout/process3"/>
    <dgm:cxn modelId="{136BB6D1-3387-4CB7-BB2D-8E827B3EDAF3}" type="presParOf" srcId="{DF65FE8F-49A7-4836-AC23-02557FC26F02}" destId="{FD70BBC5-5E26-45B6-880D-449D3E274EF6}" srcOrd="0" destOrd="0" presId="urn:microsoft.com/office/officeart/2005/8/layout/process3"/>
    <dgm:cxn modelId="{F52D3F73-71D7-44C6-BE9C-CB6E557BC91A}" type="presParOf" srcId="{DF65FE8F-49A7-4836-AC23-02557FC26F02}" destId="{44F3BD3D-A8DF-4153-9FAF-A704F0FDDAEB}" srcOrd="1" destOrd="0" presId="urn:microsoft.com/office/officeart/2005/8/layout/process3"/>
    <dgm:cxn modelId="{4A04D02B-BFD7-4F64-AF48-9A5AB8EC5BE2}" type="presParOf" srcId="{DF65FE8F-49A7-4836-AC23-02557FC26F02}" destId="{48C7E6A4-0EB1-4572-A1C8-52029E020AB3}" srcOrd="2" destOrd="0" presId="urn:microsoft.com/office/officeart/2005/8/layout/process3"/>
    <dgm:cxn modelId="{3A260EFE-D3A5-41ED-91CD-7782DBCC2AE9}" type="presParOf" srcId="{7BC647E3-E946-41C1-93A5-783B078424E2}" destId="{C1D05542-3607-4D37-9D30-B3A54BE993E5}" srcOrd="1" destOrd="0" presId="urn:microsoft.com/office/officeart/2005/8/layout/process3"/>
    <dgm:cxn modelId="{F0E2C1C0-2343-4045-8F8C-2F80C854F1F3}" type="presParOf" srcId="{C1D05542-3607-4D37-9D30-B3A54BE993E5}" destId="{27B47813-D2DE-46B6-9205-2A24A89A8143}" srcOrd="0" destOrd="0" presId="urn:microsoft.com/office/officeart/2005/8/layout/process3"/>
    <dgm:cxn modelId="{60F70106-F821-469B-8045-B6162E1C9A7D}" type="presParOf" srcId="{7BC647E3-E946-41C1-93A5-783B078424E2}" destId="{C27FC2EE-4ACD-4AEF-9DDE-8C2B380C432B}" srcOrd="2" destOrd="0" presId="urn:microsoft.com/office/officeart/2005/8/layout/process3"/>
    <dgm:cxn modelId="{AE919E39-8E69-45A5-B0C2-FC600B7B8D69}" type="presParOf" srcId="{C27FC2EE-4ACD-4AEF-9DDE-8C2B380C432B}" destId="{F3141A61-A8EF-46F9-B9A2-B0649004DE46}" srcOrd="0" destOrd="0" presId="urn:microsoft.com/office/officeart/2005/8/layout/process3"/>
    <dgm:cxn modelId="{1EFF65A2-BCB9-4D2C-BF35-C96F122C2385}" type="presParOf" srcId="{C27FC2EE-4ACD-4AEF-9DDE-8C2B380C432B}" destId="{0CCE8243-369B-4756-A15E-F2EC07AF24B5}" srcOrd="1" destOrd="0" presId="urn:microsoft.com/office/officeart/2005/8/layout/process3"/>
    <dgm:cxn modelId="{DC2183C3-9D61-4688-87DA-8DFDB07A86B4}" type="presParOf" srcId="{C27FC2EE-4ACD-4AEF-9DDE-8C2B380C432B}" destId="{14CCC6F1-4D03-4B90-A27B-BFF11972AAEA}" srcOrd="2" destOrd="0" presId="urn:microsoft.com/office/officeart/2005/8/layout/process3"/>
    <dgm:cxn modelId="{DB8B3911-5049-4DCF-A73F-EC98BBBD758C}" type="presParOf" srcId="{7BC647E3-E946-41C1-93A5-783B078424E2}" destId="{9813133E-8E07-4EFD-86D7-C1BA46C318D0}" srcOrd="3" destOrd="0" presId="urn:microsoft.com/office/officeart/2005/8/layout/process3"/>
    <dgm:cxn modelId="{753CD483-B409-4A7E-9E5A-7096ADD3E547}" type="presParOf" srcId="{9813133E-8E07-4EFD-86D7-C1BA46C318D0}" destId="{F280AED7-87DB-42AA-8152-305C55486E98}" srcOrd="0" destOrd="0" presId="urn:microsoft.com/office/officeart/2005/8/layout/process3"/>
    <dgm:cxn modelId="{37D7D833-6A6D-4711-869A-56047B82362E}" type="presParOf" srcId="{7BC647E3-E946-41C1-93A5-783B078424E2}" destId="{A767ED54-3366-4E9C-94B6-A0AD579C586E}" srcOrd="4" destOrd="0" presId="urn:microsoft.com/office/officeart/2005/8/layout/process3"/>
    <dgm:cxn modelId="{320A5DEA-B22D-4E69-B549-B08D077DAD59}" type="presParOf" srcId="{A767ED54-3366-4E9C-94B6-A0AD579C586E}" destId="{7B9AD67E-6683-4F62-8D7C-35C079A54A2B}" srcOrd="0" destOrd="0" presId="urn:microsoft.com/office/officeart/2005/8/layout/process3"/>
    <dgm:cxn modelId="{C9D1786F-7EB3-49F1-855D-B2124C52DF38}" type="presParOf" srcId="{A767ED54-3366-4E9C-94B6-A0AD579C586E}" destId="{702B6F0F-2486-4274-BFD1-E7D8205B2B1A}" srcOrd="1" destOrd="0" presId="urn:microsoft.com/office/officeart/2005/8/layout/process3"/>
    <dgm:cxn modelId="{FD3E4387-1E14-469F-A66A-760251DFDF56}" type="presParOf" srcId="{A767ED54-3366-4E9C-94B6-A0AD579C586E}" destId="{53137E49-4969-4A99-8C3E-45E3CFD8C2C3}"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757DDD-2A0E-45B1-9405-6D7F4237B0EA}" type="doc">
      <dgm:prSet loTypeId="urn:microsoft.com/office/officeart/2005/8/layout/default#2" loCatId="list" qsTypeId="urn:microsoft.com/office/officeart/2005/8/quickstyle/simple1" qsCatId="simple" csTypeId="urn:microsoft.com/office/officeart/2005/8/colors/colorful1#4" csCatId="colorful" phldr="1"/>
      <dgm:spPr/>
      <dgm:t>
        <a:bodyPr/>
        <a:lstStyle/>
        <a:p>
          <a:endParaRPr lang="en-US"/>
        </a:p>
      </dgm:t>
    </dgm:pt>
    <dgm:pt modelId="{5FF1FAE4-DCF1-4559-B6EC-CCFA0C1F179E}">
      <dgm:prSet phldrT="[Text]"/>
      <dgm:spPr/>
      <dgm:t>
        <a:bodyPr/>
        <a:lstStyle/>
        <a:p>
          <a:r>
            <a:rPr lang="en-US" dirty="0"/>
            <a:t>Waiver Guidance</a:t>
          </a:r>
        </a:p>
      </dgm:t>
    </dgm:pt>
    <dgm:pt modelId="{3A6C5214-B469-4C41-8F7E-919F7C1B6341}" type="parTrans" cxnId="{F21ED01D-8A42-48CC-BE89-6D38A0B8E9DF}">
      <dgm:prSet/>
      <dgm:spPr/>
      <dgm:t>
        <a:bodyPr/>
        <a:lstStyle/>
        <a:p>
          <a:endParaRPr lang="en-US"/>
        </a:p>
      </dgm:t>
    </dgm:pt>
    <dgm:pt modelId="{41149AF6-C901-4C85-BA57-A86220FBC89F}" type="sibTrans" cxnId="{F21ED01D-8A42-48CC-BE89-6D38A0B8E9DF}">
      <dgm:prSet/>
      <dgm:spPr/>
      <dgm:t>
        <a:bodyPr/>
        <a:lstStyle/>
        <a:p>
          <a:endParaRPr lang="en-US"/>
        </a:p>
      </dgm:t>
    </dgm:pt>
    <dgm:pt modelId="{87901362-FA32-4D58-B6D2-C9058EA7A916}">
      <dgm:prSet phldrT="[Text]"/>
      <dgm:spPr/>
      <dgm:t>
        <a:bodyPr/>
        <a:lstStyle/>
        <a:p>
          <a:r>
            <a:rPr lang="en-US" dirty="0"/>
            <a:t>CoC Board Policy</a:t>
          </a:r>
        </a:p>
      </dgm:t>
    </dgm:pt>
    <dgm:pt modelId="{DDEBC78B-D8AE-438E-AD87-50ECA47E4DE2}" type="parTrans" cxnId="{346C3DCE-3D85-4AE9-B6DD-44CB54A7CDF9}">
      <dgm:prSet/>
      <dgm:spPr/>
      <dgm:t>
        <a:bodyPr/>
        <a:lstStyle/>
        <a:p>
          <a:endParaRPr lang="en-US"/>
        </a:p>
      </dgm:t>
    </dgm:pt>
    <dgm:pt modelId="{62D68BFF-A6D3-42FA-A5ED-CF819818561F}" type="sibTrans" cxnId="{346C3DCE-3D85-4AE9-B6DD-44CB54A7CDF9}">
      <dgm:prSet/>
      <dgm:spPr/>
      <dgm:t>
        <a:bodyPr/>
        <a:lstStyle/>
        <a:p>
          <a:endParaRPr lang="en-US"/>
        </a:p>
      </dgm:t>
    </dgm:pt>
    <dgm:pt modelId="{E41694EC-A58D-4E69-93FC-AB27F37C29A9}">
      <dgm:prSet phldrT="[Text]"/>
      <dgm:spPr/>
      <dgm:t>
        <a:bodyPr/>
        <a:lstStyle/>
        <a:p>
          <a:r>
            <a:rPr lang="en-US" dirty="0"/>
            <a:t>Technical Assistance</a:t>
          </a:r>
        </a:p>
      </dgm:t>
    </dgm:pt>
    <dgm:pt modelId="{E6F49104-62AD-477B-948A-74C30DCF4B09}" type="parTrans" cxnId="{CC6CA636-E85A-4F9D-93A4-4F0D07EA0C79}">
      <dgm:prSet/>
      <dgm:spPr/>
      <dgm:t>
        <a:bodyPr/>
        <a:lstStyle/>
        <a:p>
          <a:endParaRPr lang="en-US"/>
        </a:p>
      </dgm:t>
    </dgm:pt>
    <dgm:pt modelId="{4A65E5CB-5D8F-405C-9BB3-48765058743B}" type="sibTrans" cxnId="{CC6CA636-E85A-4F9D-93A4-4F0D07EA0C79}">
      <dgm:prSet/>
      <dgm:spPr/>
      <dgm:t>
        <a:bodyPr/>
        <a:lstStyle/>
        <a:p>
          <a:endParaRPr lang="en-US"/>
        </a:p>
      </dgm:t>
    </dgm:pt>
    <dgm:pt modelId="{94A8FD00-0F86-4355-9D54-3B3CB3D8DFAA}">
      <dgm:prSet phldrT="[Text]"/>
      <dgm:spPr/>
      <dgm:t>
        <a:bodyPr/>
        <a:lstStyle/>
        <a:p>
          <a:r>
            <a:rPr lang="en-US" dirty="0"/>
            <a:t>Coordination</a:t>
          </a:r>
        </a:p>
      </dgm:t>
    </dgm:pt>
    <dgm:pt modelId="{CB1D0B8D-A663-4BD1-A21B-FCE2168D5DE5}" type="parTrans" cxnId="{641147B9-22F1-4FF0-8636-B880633BC231}">
      <dgm:prSet/>
      <dgm:spPr/>
      <dgm:t>
        <a:bodyPr/>
        <a:lstStyle/>
        <a:p>
          <a:endParaRPr lang="en-US"/>
        </a:p>
      </dgm:t>
    </dgm:pt>
    <dgm:pt modelId="{EBA7FB2C-0769-437B-B328-80FDD5E6D82F}" type="sibTrans" cxnId="{641147B9-22F1-4FF0-8636-B880633BC231}">
      <dgm:prSet/>
      <dgm:spPr/>
      <dgm:t>
        <a:bodyPr/>
        <a:lstStyle/>
        <a:p>
          <a:endParaRPr lang="en-US"/>
        </a:p>
      </dgm:t>
    </dgm:pt>
    <dgm:pt modelId="{B64F281A-041D-46BE-A9F6-043378BB4D67}">
      <dgm:prSet phldrT="[Text]"/>
      <dgm:spPr/>
      <dgm:t>
        <a:bodyPr/>
        <a:lstStyle/>
        <a:p>
          <a:r>
            <a:rPr lang="en-US" dirty="0"/>
            <a:t>Landlord Engagement</a:t>
          </a:r>
        </a:p>
      </dgm:t>
    </dgm:pt>
    <dgm:pt modelId="{A8779FCB-E3EE-4BE6-ABE5-26EB923E14BF}" type="parTrans" cxnId="{A7596882-EA94-44BC-B8E6-37DD8DA09288}">
      <dgm:prSet/>
      <dgm:spPr/>
      <dgm:t>
        <a:bodyPr/>
        <a:lstStyle/>
        <a:p>
          <a:endParaRPr lang="en-US"/>
        </a:p>
      </dgm:t>
    </dgm:pt>
    <dgm:pt modelId="{67F65436-1352-490A-82BA-DC10C7D493B7}" type="sibTrans" cxnId="{A7596882-EA94-44BC-B8E6-37DD8DA09288}">
      <dgm:prSet/>
      <dgm:spPr/>
      <dgm:t>
        <a:bodyPr/>
        <a:lstStyle/>
        <a:p>
          <a:endParaRPr lang="en-US"/>
        </a:p>
      </dgm:t>
    </dgm:pt>
    <dgm:pt modelId="{50B883D9-DB03-4C03-93FB-7D83E9945820}" type="pres">
      <dgm:prSet presAssocID="{83757DDD-2A0E-45B1-9405-6D7F4237B0EA}" presName="diagram" presStyleCnt="0">
        <dgm:presLayoutVars>
          <dgm:dir/>
          <dgm:resizeHandles val="exact"/>
        </dgm:presLayoutVars>
      </dgm:prSet>
      <dgm:spPr/>
    </dgm:pt>
    <dgm:pt modelId="{A3D8C73F-9579-4428-A95B-05D07C13B51F}" type="pres">
      <dgm:prSet presAssocID="{5FF1FAE4-DCF1-4559-B6EC-CCFA0C1F179E}" presName="node" presStyleLbl="node1" presStyleIdx="0" presStyleCnt="5">
        <dgm:presLayoutVars>
          <dgm:bulletEnabled val="1"/>
        </dgm:presLayoutVars>
      </dgm:prSet>
      <dgm:spPr/>
    </dgm:pt>
    <dgm:pt modelId="{2BA3FC85-B012-4049-B809-A975462D52F3}" type="pres">
      <dgm:prSet presAssocID="{41149AF6-C901-4C85-BA57-A86220FBC89F}" presName="sibTrans" presStyleCnt="0"/>
      <dgm:spPr/>
    </dgm:pt>
    <dgm:pt modelId="{0711A487-29D9-43CC-9876-EAD116AED51A}" type="pres">
      <dgm:prSet presAssocID="{87901362-FA32-4D58-B6D2-C9058EA7A916}" presName="node" presStyleLbl="node1" presStyleIdx="1" presStyleCnt="5">
        <dgm:presLayoutVars>
          <dgm:bulletEnabled val="1"/>
        </dgm:presLayoutVars>
      </dgm:prSet>
      <dgm:spPr/>
    </dgm:pt>
    <dgm:pt modelId="{40E9A36E-04C0-45AA-8391-5BAE04973C18}" type="pres">
      <dgm:prSet presAssocID="{62D68BFF-A6D3-42FA-A5ED-CF819818561F}" presName="sibTrans" presStyleCnt="0"/>
      <dgm:spPr/>
    </dgm:pt>
    <dgm:pt modelId="{913ED375-59FC-4AE0-9D25-FC11939AFB7A}" type="pres">
      <dgm:prSet presAssocID="{E41694EC-A58D-4E69-93FC-AB27F37C29A9}" presName="node" presStyleLbl="node1" presStyleIdx="2" presStyleCnt="5">
        <dgm:presLayoutVars>
          <dgm:bulletEnabled val="1"/>
        </dgm:presLayoutVars>
      </dgm:prSet>
      <dgm:spPr/>
    </dgm:pt>
    <dgm:pt modelId="{2DB5CFB3-A127-485E-928E-502DC5A2C5FE}" type="pres">
      <dgm:prSet presAssocID="{4A65E5CB-5D8F-405C-9BB3-48765058743B}" presName="sibTrans" presStyleCnt="0"/>
      <dgm:spPr/>
    </dgm:pt>
    <dgm:pt modelId="{5897AD86-0491-4C32-B867-A0B91CF05884}" type="pres">
      <dgm:prSet presAssocID="{94A8FD00-0F86-4355-9D54-3B3CB3D8DFAA}" presName="node" presStyleLbl="node1" presStyleIdx="3" presStyleCnt="5">
        <dgm:presLayoutVars>
          <dgm:bulletEnabled val="1"/>
        </dgm:presLayoutVars>
      </dgm:prSet>
      <dgm:spPr/>
    </dgm:pt>
    <dgm:pt modelId="{22FDC4C1-C546-45B4-BE4C-28D8F62DB427}" type="pres">
      <dgm:prSet presAssocID="{EBA7FB2C-0769-437B-B328-80FDD5E6D82F}" presName="sibTrans" presStyleCnt="0"/>
      <dgm:spPr/>
    </dgm:pt>
    <dgm:pt modelId="{75DA1D25-0BEA-47C4-B141-14926B7E7455}" type="pres">
      <dgm:prSet presAssocID="{B64F281A-041D-46BE-A9F6-043378BB4D67}" presName="node" presStyleLbl="node1" presStyleIdx="4" presStyleCnt="5">
        <dgm:presLayoutVars>
          <dgm:bulletEnabled val="1"/>
        </dgm:presLayoutVars>
      </dgm:prSet>
      <dgm:spPr/>
    </dgm:pt>
  </dgm:ptLst>
  <dgm:cxnLst>
    <dgm:cxn modelId="{F21ED01D-8A42-48CC-BE89-6D38A0B8E9DF}" srcId="{83757DDD-2A0E-45B1-9405-6D7F4237B0EA}" destId="{5FF1FAE4-DCF1-4559-B6EC-CCFA0C1F179E}" srcOrd="0" destOrd="0" parTransId="{3A6C5214-B469-4C41-8F7E-919F7C1B6341}" sibTransId="{41149AF6-C901-4C85-BA57-A86220FBC89F}"/>
    <dgm:cxn modelId="{8E97FC20-4615-40C0-9945-3F828F0CC80D}" type="presOf" srcId="{83757DDD-2A0E-45B1-9405-6D7F4237B0EA}" destId="{50B883D9-DB03-4C03-93FB-7D83E9945820}" srcOrd="0" destOrd="0" presId="urn:microsoft.com/office/officeart/2005/8/layout/default#2"/>
    <dgm:cxn modelId="{CC6CA636-E85A-4F9D-93A4-4F0D07EA0C79}" srcId="{83757DDD-2A0E-45B1-9405-6D7F4237B0EA}" destId="{E41694EC-A58D-4E69-93FC-AB27F37C29A9}" srcOrd="2" destOrd="0" parTransId="{E6F49104-62AD-477B-948A-74C30DCF4B09}" sibTransId="{4A65E5CB-5D8F-405C-9BB3-48765058743B}"/>
    <dgm:cxn modelId="{D80CAE5E-D226-4AC1-A5C8-3F8E56332069}" type="presOf" srcId="{E41694EC-A58D-4E69-93FC-AB27F37C29A9}" destId="{913ED375-59FC-4AE0-9D25-FC11939AFB7A}" srcOrd="0" destOrd="0" presId="urn:microsoft.com/office/officeart/2005/8/layout/default#2"/>
    <dgm:cxn modelId="{BFDADB7D-16A0-4D08-8394-4DC24E7DE69F}" type="presOf" srcId="{B64F281A-041D-46BE-A9F6-043378BB4D67}" destId="{75DA1D25-0BEA-47C4-B141-14926B7E7455}" srcOrd="0" destOrd="0" presId="urn:microsoft.com/office/officeart/2005/8/layout/default#2"/>
    <dgm:cxn modelId="{A7596882-EA94-44BC-B8E6-37DD8DA09288}" srcId="{83757DDD-2A0E-45B1-9405-6D7F4237B0EA}" destId="{B64F281A-041D-46BE-A9F6-043378BB4D67}" srcOrd="4" destOrd="0" parTransId="{A8779FCB-E3EE-4BE6-ABE5-26EB923E14BF}" sibTransId="{67F65436-1352-490A-82BA-DC10C7D493B7}"/>
    <dgm:cxn modelId="{E7672994-B8B4-4E45-95CF-4328973F5B61}" type="presOf" srcId="{5FF1FAE4-DCF1-4559-B6EC-CCFA0C1F179E}" destId="{A3D8C73F-9579-4428-A95B-05D07C13B51F}" srcOrd="0" destOrd="0" presId="urn:microsoft.com/office/officeart/2005/8/layout/default#2"/>
    <dgm:cxn modelId="{03A65BA1-CAF3-4F01-84FD-B85F970D308D}" type="presOf" srcId="{87901362-FA32-4D58-B6D2-C9058EA7A916}" destId="{0711A487-29D9-43CC-9876-EAD116AED51A}" srcOrd="0" destOrd="0" presId="urn:microsoft.com/office/officeart/2005/8/layout/default#2"/>
    <dgm:cxn modelId="{641147B9-22F1-4FF0-8636-B880633BC231}" srcId="{83757DDD-2A0E-45B1-9405-6D7F4237B0EA}" destId="{94A8FD00-0F86-4355-9D54-3B3CB3D8DFAA}" srcOrd="3" destOrd="0" parTransId="{CB1D0B8D-A663-4BD1-A21B-FCE2168D5DE5}" sibTransId="{EBA7FB2C-0769-437B-B328-80FDD5E6D82F}"/>
    <dgm:cxn modelId="{37736FBB-B445-4791-9F9D-E94CCBCE66F2}" type="presOf" srcId="{94A8FD00-0F86-4355-9D54-3B3CB3D8DFAA}" destId="{5897AD86-0491-4C32-B867-A0B91CF05884}" srcOrd="0" destOrd="0" presId="urn:microsoft.com/office/officeart/2005/8/layout/default#2"/>
    <dgm:cxn modelId="{346C3DCE-3D85-4AE9-B6DD-44CB54A7CDF9}" srcId="{83757DDD-2A0E-45B1-9405-6D7F4237B0EA}" destId="{87901362-FA32-4D58-B6D2-C9058EA7A916}" srcOrd="1" destOrd="0" parTransId="{DDEBC78B-D8AE-438E-AD87-50ECA47E4DE2}" sibTransId="{62D68BFF-A6D3-42FA-A5ED-CF819818561F}"/>
    <dgm:cxn modelId="{E10E3727-D705-40C1-BA43-937C3700F7F7}" type="presParOf" srcId="{50B883D9-DB03-4C03-93FB-7D83E9945820}" destId="{A3D8C73F-9579-4428-A95B-05D07C13B51F}" srcOrd="0" destOrd="0" presId="urn:microsoft.com/office/officeart/2005/8/layout/default#2"/>
    <dgm:cxn modelId="{B840F5E1-9AFE-4F99-A55A-06B3BAE07DB9}" type="presParOf" srcId="{50B883D9-DB03-4C03-93FB-7D83E9945820}" destId="{2BA3FC85-B012-4049-B809-A975462D52F3}" srcOrd="1" destOrd="0" presId="urn:microsoft.com/office/officeart/2005/8/layout/default#2"/>
    <dgm:cxn modelId="{6D8C87BF-78FB-4144-A360-998A4E7CDD7A}" type="presParOf" srcId="{50B883D9-DB03-4C03-93FB-7D83E9945820}" destId="{0711A487-29D9-43CC-9876-EAD116AED51A}" srcOrd="2" destOrd="0" presId="urn:microsoft.com/office/officeart/2005/8/layout/default#2"/>
    <dgm:cxn modelId="{2964832D-0101-4CCD-A51E-8B4FA393FC97}" type="presParOf" srcId="{50B883D9-DB03-4C03-93FB-7D83E9945820}" destId="{40E9A36E-04C0-45AA-8391-5BAE04973C18}" srcOrd="3" destOrd="0" presId="urn:microsoft.com/office/officeart/2005/8/layout/default#2"/>
    <dgm:cxn modelId="{E5BF0A62-E0DD-4F57-BD3C-299FAE2C5720}" type="presParOf" srcId="{50B883D9-DB03-4C03-93FB-7D83E9945820}" destId="{913ED375-59FC-4AE0-9D25-FC11939AFB7A}" srcOrd="4" destOrd="0" presId="urn:microsoft.com/office/officeart/2005/8/layout/default#2"/>
    <dgm:cxn modelId="{1D066A27-CECA-4083-87FF-377E6509B51C}" type="presParOf" srcId="{50B883D9-DB03-4C03-93FB-7D83E9945820}" destId="{2DB5CFB3-A127-485E-928E-502DC5A2C5FE}" srcOrd="5" destOrd="0" presId="urn:microsoft.com/office/officeart/2005/8/layout/default#2"/>
    <dgm:cxn modelId="{FFB1E019-7A1A-4591-9C75-4C304CF05ABD}" type="presParOf" srcId="{50B883D9-DB03-4C03-93FB-7D83E9945820}" destId="{5897AD86-0491-4C32-B867-A0B91CF05884}" srcOrd="6" destOrd="0" presId="urn:microsoft.com/office/officeart/2005/8/layout/default#2"/>
    <dgm:cxn modelId="{070E3D07-4377-40FD-A833-2A54B7774EDF}" type="presParOf" srcId="{50B883D9-DB03-4C03-93FB-7D83E9945820}" destId="{22FDC4C1-C546-45B4-BE4C-28D8F62DB427}" srcOrd="7" destOrd="0" presId="urn:microsoft.com/office/officeart/2005/8/layout/default#2"/>
    <dgm:cxn modelId="{29DED819-E567-4A90-A71D-480D27ADB188}" type="presParOf" srcId="{50B883D9-DB03-4C03-93FB-7D83E9945820}" destId="{75DA1D25-0BEA-47C4-B141-14926B7E7455}"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560133-69E6-47C2-9FE2-311E986933AA}" type="doc">
      <dgm:prSet loTypeId="urn:microsoft.com/office/officeart/2005/8/layout/gear1" loCatId="relationship" qsTypeId="urn:microsoft.com/office/officeart/2005/8/quickstyle/simple1" qsCatId="simple" csTypeId="urn:microsoft.com/office/officeart/2005/8/colors/accent1_2" csCatId="accent1" phldr="1"/>
      <dgm:spPr/>
    </dgm:pt>
    <dgm:pt modelId="{3552280F-7C4C-43B1-8F4D-4E9B8B4A41F1}">
      <dgm:prSet phldrT="[Text]" custT="1"/>
      <dgm:spPr/>
      <dgm:t>
        <a:bodyPr/>
        <a:lstStyle/>
        <a:p>
          <a:r>
            <a:rPr lang="en-US" sz="2200" b="1" dirty="0"/>
            <a:t>CDPH</a:t>
          </a:r>
        </a:p>
      </dgm:t>
    </dgm:pt>
    <dgm:pt modelId="{830C891C-269D-4960-8A98-B207EBD317CB}" type="parTrans" cxnId="{951C1F01-3955-4E6B-AA4E-B6B015CFAF91}">
      <dgm:prSet/>
      <dgm:spPr/>
      <dgm:t>
        <a:bodyPr/>
        <a:lstStyle/>
        <a:p>
          <a:endParaRPr lang="en-US"/>
        </a:p>
      </dgm:t>
    </dgm:pt>
    <dgm:pt modelId="{9D15B6D0-B1CF-41CB-B655-C4429296B56C}" type="sibTrans" cxnId="{951C1F01-3955-4E6B-AA4E-B6B015CFAF91}">
      <dgm:prSet/>
      <dgm:spPr/>
      <dgm:t>
        <a:bodyPr/>
        <a:lstStyle/>
        <a:p>
          <a:endParaRPr lang="en-US"/>
        </a:p>
      </dgm:t>
    </dgm:pt>
    <dgm:pt modelId="{84579BA9-EEB2-412D-991C-5076EDB35324}">
      <dgm:prSet phldrT="[Text]"/>
      <dgm:spPr/>
      <dgm:t>
        <a:bodyPr/>
        <a:lstStyle/>
        <a:p>
          <a:r>
            <a:rPr lang="en-US" b="1" dirty="0"/>
            <a:t>DFSS</a:t>
          </a:r>
        </a:p>
      </dgm:t>
    </dgm:pt>
    <dgm:pt modelId="{E78749D8-7220-453B-B964-122A153CAA8A}" type="parTrans" cxnId="{3E64EA8C-B03E-45AC-B09D-13FB31708922}">
      <dgm:prSet/>
      <dgm:spPr/>
      <dgm:t>
        <a:bodyPr/>
        <a:lstStyle/>
        <a:p>
          <a:endParaRPr lang="en-US"/>
        </a:p>
      </dgm:t>
    </dgm:pt>
    <dgm:pt modelId="{25A7A24C-3982-4FF6-A6AA-50D2E5A58EF6}" type="sibTrans" cxnId="{3E64EA8C-B03E-45AC-B09D-13FB31708922}">
      <dgm:prSet/>
      <dgm:spPr/>
      <dgm:t>
        <a:bodyPr/>
        <a:lstStyle/>
        <a:p>
          <a:endParaRPr lang="en-US"/>
        </a:p>
      </dgm:t>
    </dgm:pt>
    <dgm:pt modelId="{BA777B36-1E49-407E-B902-2B5B9624FAB3}">
      <dgm:prSet phldrT="[Text]"/>
      <dgm:spPr/>
      <dgm:t>
        <a:bodyPr/>
        <a:lstStyle/>
        <a:p>
          <a:r>
            <a:rPr lang="en-US" b="1" dirty="0"/>
            <a:t>Shelters</a:t>
          </a:r>
        </a:p>
      </dgm:t>
    </dgm:pt>
    <dgm:pt modelId="{E9930F0B-2B87-46A7-83AC-3CFA8BC0AA8F}" type="parTrans" cxnId="{AE83CA22-8CAB-4E7E-AEA0-648B4088483C}">
      <dgm:prSet/>
      <dgm:spPr/>
      <dgm:t>
        <a:bodyPr/>
        <a:lstStyle/>
        <a:p>
          <a:endParaRPr lang="en-US"/>
        </a:p>
      </dgm:t>
    </dgm:pt>
    <dgm:pt modelId="{293A8238-C8E9-4068-9D11-FF11054A550F}" type="sibTrans" cxnId="{AE83CA22-8CAB-4E7E-AEA0-648B4088483C}">
      <dgm:prSet/>
      <dgm:spPr/>
      <dgm:t>
        <a:bodyPr/>
        <a:lstStyle/>
        <a:p>
          <a:endParaRPr lang="en-US"/>
        </a:p>
      </dgm:t>
    </dgm:pt>
    <dgm:pt modelId="{F848442F-4B53-4F1C-95F6-1B94174C2888}">
      <dgm:prSet phldrT="[Text]"/>
      <dgm:spPr/>
      <dgm:t>
        <a:bodyPr/>
        <a:lstStyle/>
        <a:p>
          <a:endParaRPr lang="en-US"/>
        </a:p>
      </dgm:t>
    </dgm:pt>
    <dgm:pt modelId="{201AEE1E-3925-4F99-83C3-06A0AD43DE75}" type="parTrans" cxnId="{9BADC7DF-34C0-4560-B554-F20BC9F50EC4}">
      <dgm:prSet/>
      <dgm:spPr/>
      <dgm:t>
        <a:bodyPr/>
        <a:lstStyle/>
        <a:p>
          <a:endParaRPr lang="en-US"/>
        </a:p>
      </dgm:t>
    </dgm:pt>
    <dgm:pt modelId="{9D1A582E-3000-4364-BF28-A1C335875996}" type="sibTrans" cxnId="{9BADC7DF-34C0-4560-B554-F20BC9F50EC4}">
      <dgm:prSet/>
      <dgm:spPr/>
      <dgm:t>
        <a:bodyPr/>
        <a:lstStyle/>
        <a:p>
          <a:endParaRPr lang="en-US"/>
        </a:p>
      </dgm:t>
    </dgm:pt>
    <dgm:pt modelId="{739F25FF-E9AD-43CB-8874-F35C87B13BD2}" type="pres">
      <dgm:prSet presAssocID="{26560133-69E6-47C2-9FE2-311E986933AA}" presName="composite" presStyleCnt="0">
        <dgm:presLayoutVars>
          <dgm:chMax val="3"/>
          <dgm:animLvl val="lvl"/>
          <dgm:resizeHandles val="exact"/>
        </dgm:presLayoutVars>
      </dgm:prSet>
      <dgm:spPr/>
    </dgm:pt>
    <dgm:pt modelId="{0D2FD229-AD11-4FE3-A469-B7E4988E8A70}" type="pres">
      <dgm:prSet presAssocID="{3552280F-7C4C-43B1-8F4D-4E9B8B4A41F1}" presName="gear1" presStyleLbl="node1" presStyleIdx="0" presStyleCnt="3">
        <dgm:presLayoutVars>
          <dgm:chMax val="1"/>
          <dgm:bulletEnabled val="1"/>
        </dgm:presLayoutVars>
      </dgm:prSet>
      <dgm:spPr/>
    </dgm:pt>
    <dgm:pt modelId="{75912406-8270-4B22-A683-8EBC05030246}" type="pres">
      <dgm:prSet presAssocID="{3552280F-7C4C-43B1-8F4D-4E9B8B4A41F1}" presName="gear1srcNode" presStyleLbl="node1" presStyleIdx="0" presStyleCnt="3"/>
      <dgm:spPr/>
    </dgm:pt>
    <dgm:pt modelId="{38867410-6DEC-4612-B38E-D5E8CAF541DF}" type="pres">
      <dgm:prSet presAssocID="{3552280F-7C4C-43B1-8F4D-4E9B8B4A41F1}" presName="gear1dstNode" presStyleLbl="node1" presStyleIdx="0" presStyleCnt="3"/>
      <dgm:spPr/>
    </dgm:pt>
    <dgm:pt modelId="{095593BB-4AC4-4509-A627-142960D86ABB}" type="pres">
      <dgm:prSet presAssocID="{84579BA9-EEB2-412D-991C-5076EDB35324}" presName="gear2" presStyleLbl="node1" presStyleIdx="1" presStyleCnt="3">
        <dgm:presLayoutVars>
          <dgm:chMax val="1"/>
          <dgm:bulletEnabled val="1"/>
        </dgm:presLayoutVars>
      </dgm:prSet>
      <dgm:spPr/>
    </dgm:pt>
    <dgm:pt modelId="{D53757B1-684B-4283-A066-3AE1EC95B8A5}" type="pres">
      <dgm:prSet presAssocID="{84579BA9-EEB2-412D-991C-5076EDB35324}" presName="gear2srcNode" presStyleLbl="node1" presStyleIdx="1" presStyleCnt="3"/>
      <dgm:spPr/>
    </dgm:pt>
    <dgm:pt modelId="{0481AF24-AC87-4F6D-BDE2-286371A1E9A9}" type="pres">
      <dgm:prSet presAssocID="{84579BA9-EEB2-412D-991C-5076EDB35324}" presName="gear2dstNode" presStyleLbl="node1" presStyleIdx="1" presStyleCnt="3"/>
      <dgm:spPr/>
    </dgm:pt>
    <dgm:pt modelId="{1EBC3920-0C08-482F-959B-14689E74D75B}" type="pres">
      <dgm:prSet presAssocID="{BA777B36-1E49-407E-B902-2B5B9624FAB3}" presName="gear3" presStyleLbl="node1" presStyleIdx="2" presStyleCnt="3"/>
      <dgm:spPr/>
    </dgm:pt>
    <dgm:pt modelId="{D8F910E7-52D2-4F13-B063-72213762B1B5}" type="pres">
      <dgm:prSet presAssocID="{BA777B36-1E49-407E-B902-2B5B9624FAB3}" presName="gear3tx" presStyleLbl="node1" presStyleIdx="2" presStyleCnt="3">
        <dgm:presLayoutVars>
          <dgm:chMax val="1"/>
          <dgm:bulletEnabled val="1"/>
        </dgm:presLayoutVars>
      </dgm:prSet>
      <dgm:spPr/>
    </dgm:pt>
    <dgm:pt modelId="{673DC8A6-459E-4744-A94D-D7CDB3C590BC}" type="pres">
      <dgm:prSet presAssocID="{BA777B36-1E49-407E-B902-2B5B9624FAB3}" presName="gear3srcNode" presStyleLbl="node1" presStyleIdx="2" presStyleCnt="3"/>
      <dgm:spPr/>
    </dgm:pt>
    <dgm:pt modelId="{B25D60CD-95BE-4F0B-BC4E-9B1E9323C29A}" type="pres">
      <dgm:prSet presAssocID="{BA777B36-1E49-407E-B902-2B5B9624FAB3}" presName="gear3dstNode" presStyleLbl="node1" presStyleIdx="2" presStyleCnt="3"/>
      <dgm:spPr/>
    </dgm:pt>
    <dgm:pt modelId="{05F8B3FF-19C0-4565-BC02-47986CE19B74}" type="pres">
      <dgm:prSet presAssocID="{9D15B6D0-B1CF-41CB-B655-C4429296B56C}" presName="connector1" presStyleLbl="sibTrans2D1" presStyleIdx="0" presStyleCnt="3"/>
      <dgm:spPr/>
    </dgm:pt>
    <dgm:pt modelId="{0709B907-6491-4C35-A1CC-5E8FEE574DE2}" type="pres">
      <dgm:prSet presAssocID="{25A7A24C-3982-4FF6-A6AA-50D2E5A58EF6}" presName="connector2" presStyleLbl="sibTrans2D1" presStyleIdx="1" presStyleCnt="3"/>
      <dgm:spPr/>
    </dgm:pt>
    <dgm:pt modelId="{8CE79BB8-843B-40DB-B47E-C57727DD7B12}" type="pres">
      <dgm:prSet presAssocID="{293A8238-C8E9-4068-9D11-FF11054A550F}" presName="connector3" presStyleLbl="sibTrans2D1" presStyleIdx="2" presStyleCnt="3"/>
      <dgm:spPr/>
    </dgm:pt>
  </dgm:ptLst>
  <dgm:cxnLst>
    <dgm:cxn modelId="{951C1F01-3955-4E6B-AA4E-B6B015CFAF91}" srcId="{26560133-69E6-47C2-9FE2-311E986933AA}" destId="{3552280F-7C4C-43B1-8F4D-4E9B8B4A41F1}" srcOrd="0" destOrd="0" parTransId="{830C891C-269D-4960-8A98-B207EBD317CB}" sibTransId="{9D15B6D0-B1CF-41CB-B655-C4429296B56C}"/>
    <dgm:cxn modelId="{AD24A105-7A24-4DF1-81BF-E697B8B69878}" type="presOf" srcId="{26560133-69E6-47C2-9FE2-311E986933AA}" destId="{739F25FF-E9AD-43CB-8874-F35C87B13BD2}" srcOrd="0" destOrd="0" presId="urn:microsoft.com/office/officeart/2005/8/layout/gear1"/>
    <dgm:cxn modelId="{86884322-1AFF-431B-A179-63A1E5B206C5}" type="presOf" srcId="{293A8238-C8E9-4068-9D11-FF11054A550F}" destId="{8CE79BB8-843B-40DB-B47E-C57727DD7B12}" srcOrd="0" destOrd="0" presId="urn:microsoft.com/office/officeart/2005/8/layout/gear1"/>
    <dgm:cxn modelId="{AE83CA22-8CAB-4E7E-AEA0-648B4088483C}" srcId="{26560133-69E6-47C2-9FE2-311E986933AA}" destId="{BA777B36-1E49-407E-B902-2B5B9624FAB3}" srcOrd="2" destOrd="0" parTransId="{E9930F0B-2B87-46A7-83AC-3CFA8BC0AA8F}" sibTransId="{293A8238-C8E9-4068-9D11-FF11054A550F}"/>
    <dgm:cxn modelId="{AE1D6138-079E-4301-987D-B6A35DE30D26}" type="presOf" srcId="{9D15B6D0-B1CF-41CB-B655-C4429296B56C}" destId="{05F8B3FF-19C0-4565-BC02-47986CE19B74}" srcOrd="0" destOrd="0" presId="urn:microsoft.com/office/officeart/2005/8/layout/gear1"/>
    <dgm:cxn modelId="{07C30D3C-18AC-4A07-8079-E32B67618658}" type="presOf" srcId="{25A7A24C-3982-4FF6-A6AA-50D2E5A58EF6}" destId="{0709B907-6491-4C35-A1CC-5E8FEE574DE2}" srcOrd="0" destOrd="0" presId="urn:microsoft.com/office/officeart/2005/8/layout/gear1"/>
    <dgm:cxn modelId="{CFAF853D-0C72-4912-BAC2-D71A34AC2BAC}" type="presOf" srcId="{BA777B36-1E49-407E-B902-2B5B9624FAB3}" destId="{B25D60CD-95BE-4F0B-BC4E-9B1E9323C29A}" srcOrd="3" destOrd="0" presId="urn:microsoft.com/office/officeart/2005/8/layout/gear1"/>
    <dgm:cxn modelId="{EDD2505D-EDD5-43B4-8763-A5C857DDD6A4}" type="presOf" srcId="{84579BA9-EEB2-412D-991C-5076EDB35324}" destId="{095593BB-4AC4-4509-A627-142960D86ABB}" srcOrd="0" destOrd="0" presId="urn:microsoft.com/office/officeart/2005/8/layout/gear1"/>
    <dgm:cxn modelId="{871D4E61-9CA2-4A06-ADE6-96BC02C44E1B}" type="presOf" srcId="{BA777B36-1E49-407E-B902-2B5B9624FAB3}" destId="{673DC8A6-459E-4744-A94D-D7CDB3C590BC}" srcOrd="2" destOrd="0" presId="urn:microsoft.com/office/officeart/2005/8/layout/gear1"/>
    <dgm:cxn modelId="{A1CB1679-C96D-4F6C-B896-982932E4F225}" type="presOf" srcId="{84579BA9-EEB2-412D-991C-5076EDB35324}" destId="{D53757B1-684B-4283-A066-3AE1EC95B8A5}" srcOrd="1" destOrd="0" presId="urn:microsoft.com/office/officeart/2005/8/layout/gear1"/>
    <dgm:cxn modelId="{0A31717D-4DC6-404E-B9A6-DABA849CB700}" type="presOf" srcId="{84579BA9-EEB2-412D-991C-5076EDB35324}" destId="{0481AF24-AC87-4F6D-BDE2-286371A1E9A9}" srcOrd="2" destOrd="0" presId="urn:microsoft.com/office/officeart/2005/8/layout/gear1"/>
    <dgm:cxn modelId="{3E64EA8C-B03E-45AC-B09D-13FB31708922}" srcId="{26560133-69E6-47C2-9FE2-311E986933AA}" destId="{84579BA9-EEB2-412D-991C-5076EDB35324}" srcOrd="1" destOrd="0" parTransId="{E78749D8-7220-453B-B964-122A153CAA8A}" sibTransId="{25A7A24C-3982-4FF6-A6AA-50D2E5A58EF6}"/>
    <dgm:cxn modelId="{17C91198-FB84-4DFF-81DF-844FB99E2F7C}" type="presOf" srcId="{BA777B36-1E49-407E-B902-2B5B9624FAB3}" destId="{D8F910E7-52D2-4F13-B063-72213762B1B5}" srcOrd="1" destOrd="0" presId="urn:microsoft.com/office/officeart/2005/8/layout/gear1"/>
    <dgm:cxn modelId="{66B19099-2270-4ED0-8202-0931FD598C73}" type="presOf" srcId="{3552280F-7C4C-43B1-8F4D-4E9B8B4A41F1}" destId="{38867410-6DEC-4612-B38E-D5E8CAF541DF}" srcOrd="2" destOrd="0" presId="urn:microsoft.com/office/officeart/2005/8/layout/gear1"/>
    <dgm:cxn modelId="{704E29A1-C057-4230-BE5D-615E72184A01}" type="presOf" srcId="{BA777B36-1E49-407E-B902-2B5B9624FAB3}" destId="{1EBC3920-0C08-482F-959B-14689E74D75B}" srcOrd="0" destOrd="0" presId="urn:microsoft.com/office/officeart/2005/8/layout/gear1"/>
    <dgm:cxn modelId="{1E383FC6-61FD-445A-8591-F9198C2029AD}" type="presOf" srcId="{3552280F-7C4C-43B1-8F4D-4E9B8B4A41F1}" destId="{0D2FD229-AD11-4FE3-A469-B7E4988E8A70}" srcOrd="0" destOrd="0" presId="urn:microsoft.com/office/officeart/2005/8/layout/gear1"/>
    <dgm:cxn modelId="{5EFA1DC7-AC1D-43AE-B261-12584BFF3EA7}" type="presOf" srcId="{3552280F-7C4C-43B1-8F4D-4E9B8B4A41F1}" destId="{75912406-8270-4B22-A683-8EBC05030246}" srcOrd="1" destOrd="0" presId="urn:microsoft.com/office/officeart/2005/8/layout/gear1"/>
    <dgm:cxn modelId="{9BADC7DF-34C0-4560-B554-F20BC9F50EC4}" srcId="{26560133-69E6-47C2-9FE2-311E986933AA}" destId="{F848442F-4B53-4F1C-95F6-1B94174C2888}" srcOrd="3" destOrd="0" parTransId="{201AEE1E-3925-4F99-83C3-06A0AD43DE75}" sibTransId="{9D1A582E-3000-4364-BF28-A1C335875996}"/>
    <dgm:cxn modelId="{6ECDB890-8D3B-4044-9B4D-DCC98A7ECF96}" type="presParOf" srcId="{739F25FF-E9AD-43CB-8874-F35C87B13BD2}" destId="{0D2FD229-AD11-4FE3-A469-B7E4988E8A70}" srcOrd="0" destOrd="0" presId="urn:microsoft.com/office/officeart/2005/8/layout/gear1"/>
    <dgm:cxn modelId="{4793BFEA-AF51-4B14-9B05-C4B7A1A93F42}" type="presParOf" srcId="{739F25FF-E9AD-43CB-8874-F35C87B13BD2}" destId="{75912406-8270-4B22-A683-8EBC05030246}" srcOrd="1" destOrd="0" presId="urn:microsoft.com/office/officeart/2005/8/layout/gear1"/>
    <dgm:cxn modelId="{086A8769-C3CF-4EC5-AD9F-FD77887746EF}" type="presParOf" srcId="{739F25FF-E9AD-43CB-8874-F35C87B13BD2}" destId="{38867410-6DEC-4612-B38E-D5E8CAF541DF}" srcOrd="2" destOrd="0" presId="urn:microsoft.com/office/officeart/2005/8/layout/gear1"/>
    <dgm:cxn modelId="{0AEF9037-C121-4D9B-A875-B93795A38E95}" type="presParOf" srcId="{739F25FF-E9AD-43CB-8874-F35C87B13BD2}" destId="{095593BB-4AC4-4509-A627-142960D86ABB}" srcOrd="3" destOrd="0" presId="urn:microsoft.com/office/officeart/2005/8/layout/gear1"/>
    <dgm:cxn modelId="{B031C98A-6710-4126-8EC0-DC122933CED0}" type="presParOf" srcId="{739F25FF-E9AD-43CB-8874-F35C87B13BD2}" destId="{D53757B1-684B-4283-A066-3AE1EC95B8A5}" srcOrd="4" destOrd="0" presId="urn:microsoft.com/office/officeart/2005/8/layout/gear1"/>
    <dgm:cxn modelId="{811DC2E7-9B08-4DA4-B838-D812A7F50133}" type="presParOf" srcId="{739F25FF-E9AD-43CB-8874-F35C87B13BD2}" destId="{0481AF24-AC87-4F6D-BDE2-286371A1E9A9}" srcOrd="5" destOrd="0" presId="urn:microsoft.com/office/officeart/2005/8/layout/gear1"/>
    <dgm:cxn modelId="{9034F31A-F13A-498D-B2DF-F3DA14819810}" type="presParOf" srcId="{739F25FF-E9AD-43CB-8874-F35C87B13BD2}" destId="{1EBC3920-0C08-482F-959B-14689E74D75B}" srcOrd="6" destOrd="0" presId="urn:microsoft.com/office/officeart/2005/8/layout/gear1"/>
    <dgm:cxn modelId="{AE831B03-E4B9-4A3D-A051-3D28054DFD0F}" type="presParOf" srcId="{739F25FF-E9AD-43CB-8874-F35C87B13BD2}" destId="{D8F910E7-52D2-4F13-B063-72213762B1B5}" srcOrd="7" destOrd="0" presId="urn:microsoft.com/office/officeart/2005/8/layout/gear1"/>
    <dgm:cxn modelId="{23A69BB1-BA6E-46F9-AFEC-A39E69BC3D1E}" type="presParOf" srcId="{739F25FF-E9AD-43CB-8874-F35C87B13BD2}" destId="{673DC8A6-459E-4744-A94D-D7CDB3C590BC}" srcOrd="8" destOrd="0" presId="urn:microsoft.com/office/officeart/2005/8/layout/gear1"/>
    <dgm:cxn modelId="{249320E3-F07A-45D0-988B-FAF6AC3A8C4D}" type="presParOf" srcId="{739F25FF-E9AD-43CB-8874-F35C87B13BD2}" destId="{B25D60CD-95BE-4F0B-BC4E-9B1E9323C29A}" srcOrd="9" destOrd="0" presId="urn:microsoft.com/office/officeart/2005/8/layout/gear1"/>
    <dgm:cxn modelId="{FC1C7080-37AB-497E-8E93-F7A9CA387002}" type="presParOf" srcId="{739F25FF-E9AD-43CB-8874-F35C87B13BD2}" destId="{05F8B3FF-19C0-4565-BC02-47986CE19B74}" srcOrd="10" destOrd="0" presId="urn:microsoft.com/office/officeart/2005/8/layout/gear1"/>
    <dgm:cxn modelId="{34337508-D252-494A-BB7C-30459A5911AA}" type="presParOf" srcId="{739F25FF-E9AD-43CB-8874-F35C87B13BD2}" destId="{0709B907-6491-4C35-A1CC-5E8FEE574DE2}" srcOrd="11" destOrd="0" presId="urn:microsoft.com/office/officeart/2005/8/layout/gear1"/>
    <dgm:cxn modelId="{25FD04F4-A8A9-428A-8147-404EC345848D}" type="presParOf" srcId="{739F25FF-E9AD-43CB-8874-F35C87B13BD2}" destId="{8CE79BB8-843B-40DB-B47E-C57727DD7B1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560133-69E6-47C2-9FE2-311E986933AA}" type="doc">
      <dgm:prSet loTypeId="urn:microsoft.com/office/officeart/2005/8/layout/gear1" loCatId="relationship" qsTypeId="urn:microsoft.com/office/officeart/2005/8/quickstyle/simple1" qsCatId="simple" csTypeId="urn:microsoft.com/office/officeart/2005/8/colors/accent1_2" csCatId="accent1" phldr="1"/>
      <dgm:spPr/>
    </dgm:pt>
    <dgm:pt modelId="{3552280F-7C4C-43B1-8F4D-4E9B8B4A41F1}">
      <dgm:prSet phldrT="[Text]"/>
      <dgm:spPr/>
      <dgm:t>
        <a:bodyPr/>
        <a:lstStyle/>
        <a:p>
          <a:r>
            <a:rPr lang="en-US" dirty="0"/>
            <a:t>Staff</a:t>
          </a:r>
        </a:p>
      </dgm:t>
    </dgm:pt>
    <dgm:pt modelId="{830C891C-269D-4960-8A98-B207EBD317CB}" type="parTrans" cxnId="{951C1F01-3955-4E6B-AA4E-B6B015CFAF91}">
      <dgm:prSet/>
      <dgm:spPr/>
      <dgm:t>
        <a:bodyPr/>
        <a:lstStyle/>
        <a:p>
          <a:endParaRPr lang="en-US"/>
        </a:p>
      </dgm:t>
    </dgm:pt>
    <dgm:pt modelId="{9D15B6D0-B1CF-41CB-B655-C4429296B56C}" type="sibTrans" cxnId="{951C1F01-3955-4E6B-AA4E-B6B015CFAF91}">
      <dgm:prSet/>
      <dgm:spPr/>
      <dgm:t>
        <a:bodyPr/>
        <a:lstStyle/>
        <a:p>
          <a:endParaRPr lang="en-US"/>
        </a:p>
      </dgm:t>
    </dgm:pt>
    <dgm:pt modelId="{739F25FF-E9AD-43CB-8874-F35C87B13BD2}" type="pres">
      <dgm:prSet presAssocID="{26560133-69E6-47C2-9FE2-311E986933AA}" presName="composite" presStyleCnt="0">
        <dgm:presLayoutVars>
          <dgm:chMax val="3"/>
          <dgm:animLvl val="lvl"/>
          <dgm:resizeHandles val="exact"/>
        </dgm:presLayoutVars>
      </dgm:prSet>
      <dgm:spPr/>
    </dgm:pt>
    <dgm:pt modelId="{0D2FD229-AD11-4FE3-A469-B7E4988E8A70}" type="pres">
      <dgm:prSet presAssocID="{3552280F-7C4C-43B1-8F4D-4E9B8B4A41F1}" presName="gear1" presStyleLbl="node1" presStyleIdx="0" presStyleCnt="1">
        <dgm:presLayoutVars>
          <dgm:chMax val="1"/>
          <dgm:bulletEnabled val="1"/>
        </dgm:presLayoutVars>
      </dgm:prSet>
      <dgm:spPr/>
    </dgm:pt>
    <dgm:pt modelId="{75912406-8270-4B22-A683-8EBC05030246}" type="pres">
      <dgm:prSet presAssocID="{3552280F-7C4C-43B1-8F4D-4E9B8B4A41F1}" presName="gear1srcNode" presStyleLbl="node1" presStyleIdx="0" presStyleCnt="1"/>
      <dgm:spPr/>
    </dgm:pt>
    <dgm:pt modelId="{38867410-6DEC-4612-B38E-D5E8CAF541DF}" type="pres">
      <dgm:prSet presAssocID="{3552280F-7C4C-43B1-8F4D-4E9B8B4A41F1}" presName="gear1dstNode" presStyleLbl="node1" presStyleIdx="0" presStyleCnt="1"/>
      <dgm:spPr/>
    </dgm:pt>
    <dgm:pt modelId="{05F8B3FF-19C0-4565-BC02-47986CE19B74}" type="pres">
      <dgm:prSet presAssocID="{9D15B6D0-B1CF-41CB-B655-C4429296B56C}" presName="connector1" presStyleLbl="sibTrans2D1" presStyleIdx="0" presStyleCnt="1"/>
      <dgm:spPr/>
    </dgm:pt>
  </dgm:ptLst>
  <dgm:cxnLst>
    <dgm:cxn modelId="{951C1F01-3955-4E6B-AA4E-B6B015CFAF91}" srcId="{26560133-69E6-47C2-9FE2-311E986933AA}" destId="{3552280F-7C4C-43B1-8F4D-4E9B8B4A41F1}" srcOrd="0" destOrd="0" parTransId="{830C891C-269D-4960-8A98-B207EBD317CB}" sibTransId="{9D15B6D0-B1CF-41CB-B655-C4429296B56C}"/>
    <dgm:cxn modelId="{2E3DE004-F8F3-4869-8D31-40578BCE531D}" type="presOf" srcId="{3552280F-7C4C-43B1-8F4D-4E9B8B4A41F1}" destId="{0D2FD229-AD11-4FE3-A469-B7E4988E8A70}" srcOrd="0" destOrd="0" presId="urn:microsoft.com/office/officeart/2005/8/layout/gear1"/>
    <dgm:cxn modelId="{AEE72BCB-6ECB-41D6-8093-F7314A6F6EA5}" type="presOf" srcId="{3552280F-7C4C-43B1-8F4D-4E9B8B4A41F1}" destId="{75912406-8270-4B22-A683-8EBC05030246}" srcOrd="1" destOrd="0" presId="urn:microsoft.com/office/officeart/2005/8/layout/gear1"/>
    <dgm:cxn modelId="{F0D3A2CC-0CE6-436C-9DBC-05A711553EE6}" type="presOf" srcId="{26560133-69E6-47C2-9FE2-311E986933AA}" destId="{739F25FF-E9AD-43CB-8874-F35C87B13BD2}" srcOrd="0" destOrd="0" presId="urn:microsoft.com/office/officeart/2005/8/layout/gear1"/>
    <dgm:cxn modelId="{D3A441D9-57A0-479B-9923-3A32C4BEE5F0}" type="presOf" srcId="{9D15B6D0-B1CF-41CB-B655-C4429296B56C}" destId="{05F8B3FF-19C0-4565-BC02-47986CE19B74}" srcOrd="0" destOrd="0" presId="urn:microsoft.com/office/officeart/2005/8/layout/gear1"/>
    <dgm:cxn modelId="{D32615EF-88A3-4BA5-A7FF-257638E46EBB}" type="presOf" srcId="{3552280F-7C4C-43B1-8F4D-4E9B8B4A41F1}" destId="{38867410-6DEC-4612-B38E-D5E8CAF541DF}" srcOrd="2" destOrd="0" presId="urn:microsoft.com/office/officeart/2005/8/layout/gear1"/>
    <dgm:cxn modelId="{E95EBDC3-B6FA-4EC6-8B48-308ED5D16A29}" type="presParOf" srcId="{739F25FF-E9AD-43CB-8874-F35C87B13BD2}" destId="{0D2FD229-AD11-4FE3-A469-B7E4988E8A70}" srcOrd="0" destOrd="0" presId="urn:microsoft.com/office/officeart/2005/8/layout/gear1"/>
    <dgm:cxn modelId="{9A2E787B-E03C-479D-AA2C-9EA58906CCB5}" type="presParOf" srcId="{739F25FF-E9AD-43CB-8874-F35C87B13BD2}" destId="{75912406-8270-4B22-A683-8EBC05030246}" srcOrd="1" destOrd="0" presId="urn:microsoft.com/office/officeart/2005/8/layout/gear1"/>
    <dgm:cxn modelId="{2C69C529-F006-4308-828D-F01B321AE2A0}" type="presParOf" srcId="{739F25FF-E9AD-43CB-8874-F35C87B13BD2}" destId="{38867410-6DEC-4612-B38E-D5E8CAF541DF}" srcOrd="2" destOrd="0" presId="urn:microsoft.com/office/officeart/2005/8/layout/gear1"/>
    <dgm:cxn modelId="{83E14C87-283C-48FD-B070-91DA9F11136E}" type="presParOf" srcId="{739F25FF-E9AD-43CB-8874-F35C87B13BD2}" destId="{05F8B3FF-19C0-4565-BC02-47986CE19B74}" srcOrd="3"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3BD3D-A8DF-4153-9FAF-A704F0FDDAEB}">
      <dsp:nvSpPr>
        <dsp:cNvPr id="0" name=""/>
        <dsp:cNvSpPr/>
      </dsp:nvSpPr>
      <dsp:spPr>
        <a:xfrm>
          <a:off x="3922" y="497752"/>
          <a:ext cx="1783518" cy="604800"/>
        </a:xfrm>
        <a:prstGeom prst="roundRect">
          <a:avLst>
            <a:gd name="adj" fmla="val 10000"/>
          </a:avLst>
        </a:prstGeom>
        <a:solidFill>
          <a:srgbClr val="00589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mj-lt"/>
            </a:rPr>
            <a:t>PREVENT</a:t>
          </a:r>
        </a:p>
      </dsp:txBody>
      <dsp:txXfrm>
        <a:off x="3922" y="497752"/>
        <a:ext cx="1783518" cy="403200"/>
      </dsp:txXfrm>
    </dsp:sp>
    <dsp:sp modelId="{48C7E6A4-0EB1-4572-A1C8-52029E020AB3}">
      <dsp:nvSpPr>
        <dsp:cNvPr id="0" name=""/>
        <dsp:cNvSpPr/>
      </dsp:nvSpPr>
      <dsp:spPr>
        <a:xfrm>
          <a:off x="369221" y="900952"/>
          <a:ext cx="1783518" cy="1864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j-lt"/>
            </a:rPr>
            <a:t>Take steps to stop or slow the spread of COVID-19 within congregate shelters and encampments</a:t>
          </a:r>
        </a:p>
      </dsp:txBody>
      <dsp:txXfrm>
        <a:off x="421458" y="953189"/>
        <a:ext cx="1679044" cy="1760326"/>
      </dsp:txXfrm>
    </dsp:sp>
    <dsp:sp modelId="{C1D05542-3607-4D37-9D30-B3A54BE993E5}">
      <dsp:nvSpPr>
        <dsp:cNvPr id="0" name=""/>
        <dsp:cNvSpPr/>
      </dsp:nvSpPr>
      <dsp:spPr>
        <a:xfrm>
          <a:off x="2057816" y="477329"/>
          <a:ext cx="573194" cy="4440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mj-lt"/>
          </a:endParaRPr>
        </a:p>
      </dsp:txBody>
      <dsp:txXfrm>
        <a:off x="2057816" y="566138"/>
        <a:ext cx="439981" cy="266426"/>
      </dsp:txXfrm>
    </dsp:sp>
    <dsp:sp modelId="{0CCE8243-369B-4756-A15E-F2EC07AF24B5}">
      <dsp:nvSpPr>
        <dsp:cNvPr id="0" name=""/>
        <dsp:cNvSpPr/>
      </dsp:nvSpPr>
      <dsp:spPr>
        <a:xfrm>
          <a:off x="2868941" y="497752"/>
          <a:ext cx="1783518" cy="604800"/>
        </a:xfrm>
        <a:prstGeom prst="roundRect">
          <a:avLst>
            <a:gd name="adj" fmla="val 10000"/>
          </a:avLst>
        </a:prstGeom>
        <a:solidFill>
          <a:srgbClr val="00589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mj-lt"/>
            </a:rPr>
            <a:t>IDENTIFY</a:t>
          </a:r>
        </a:p>
      </dsp:txBody>
      <dsp:txXfrm>
        <a:off x="2868941" y="497752"/>
        <a:ext cx="1783518" cy="403200"/>
      </dsp:txXfrm>
    </dsp:sp>
    <dsp:sp modelId="{14CCC6F1-4D03-4B90-A27B-BFF11972AAEA}">
      <dsp:nvSpPr>
        <dsp:cNvPr id="0" name=""/>
        <dsp:cNvSpPr/>
      </dsp:nvSpPr>
      <dsp:spPr>
        <a:xfrm>
          <a:off x="3234240" y="900952"/>
          <a:ext cx="1783518" cy="1864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j-lt"/>
            </a:rPr>
            <a:t>Identify confirmed cases and close contacts through screening / testing and investigations</a:t>
          </a:r>
        </a:p>
      </dsp:txBody>
      <dsp:txXfrm>
        <a:off x="3286477" y="953189"/>
        <a:ext cx="1679044" cy="1760326"/>
      </dsp:txXfrm>
    </dsp:sp>
    <dsp:sp modelId="{9813133E-8E07-4EFD-86D7-C1BA46C318D0}">
      <dsp:nvSpPr>
        <dsp:cNvPr id="0" name=""/>
        <dsp:cNvSpPr/>
      </dsp:nvSpPr>
      <dsp:spPr>
        <a:xfrm>
          <a:off x="4922834" y="477329"/>
          <a:ext cx="573194" cy="4440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mj-lt"/>
          </a:endParaRPr>
        </a:p>
      </dsp:txBody>
      <dsp:txXfrm>
        <a:off x="4922834" y="566138"/>
        <a:ext cx="439981" cy="266426"/>
      </dsp:txXfrm>
    </dsp:sp>
    <dsp:sp modelId="{702B6F0F-2486-4274-BFD1-E7D8205B2B1A}">
      <dsp:nvSpPr>
        <dsp:cNvPr id="0" name=""/>
        <dsp:cNvSpPr/>
      </dsp:nvSpPr>
      <dsp:spPr>
        <a:xfrm>
          <a:off x="5733959" y="497752"/>
          <a:ext cx="1783518" cy="604800"/>
        </a:xfrm>
        <a:prstGeom prst="roundRect">
          <a:avLst>
            <a:gd name="adj" fmla="val 10000"/>
          </a:avLst>
        </a:prstGeom>
        <a:solidFill>
          <a:srgbClr val="00589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mj-lt"/>
            </a:rPr>
            <a:t>RESPOND</a:t>
          </a:r>
        </a:p>
      </dsp:txBody>
      <dsp:txXfrm>
        <a:off x="5733959" y="497752"/>
        <a:ext cx="1783518" cy="403200"/>
      </dsp:txXfrm>
    </dsp:sp>
    <dsp:sp modelId="{53137E49-4969-4A99-8C3E-45E3CFD8C2C3}">
      <dsp:nvSpPr>
        <dsp:cNvPr id="0" name=""/>
        <dsp:cNvSpPr/>
      </dsp:nvSpPr>
      <dsp:spPr>
        <a:xfrm>
          <a:off x="6099258" y="900952"/>
          <a:ext cx="1783518" cy="1864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j-lt"/>
            </a:rPr>
            <a:t>Provide quarantine and isolation housing options for suspected and confirmed cases</a:t>
          </a:r>
        </a:p>
      </dsp:txBody>
      <dsp:txXfrm>
        <a:off x="6151495" y="953189"/>
        <a:ext cx="1679044" cy="1760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8C73F-9579-4428-A95B-05D07C13B51F}">
      <dsp:nvSpPr>
        <dsp:cNvPr id="0" name=""/>
        <dsp:cNvSpPr/>
      </dsp:nvSpPr>
      <dsp:spPr>
        <a:xfrm>
          <a:off x="0" y="591343"/>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Waiver Guidance</a:t>
          </a:r>
        </a:p>
      </dsp:txBody>
      <dsp:txXfrm>
        <a:off x="0" y="591343"/>
        <a:ext cx="2571749" cy="1543050"/>
      </dsp:txXfrm>
    </dsp:sp>
    <dsp:sp modelId="{0711A487-29D9-43CC-9876-EAD116AED51A}">
      <dsp:nvSpPr>
        <dsp:cNvPr id="0" name=""/>
        <dsp:cNvSpPr/>
      </dsp:nvSpPr>
      <dsp:spPr>
        <a:xfrm>
          <a:off x="2828925" y="591343"/>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CoC Board Policy</a:t>
          </a:r>
        </a:p>
      </dsp:txBody>
      <dsp:txXfrm>
        <a:off x="2828925" y="591343"/>
        <a:ext cx="2571749" cy="1543050"/>
      </dsp:txXfrm>
    </dsp:sp>
    <dsp:sp modelId="{913ED375-59FC-4AE0-9D25-FC11939AFB7A}">
      <dsp:nvSpPr>
        <dsp:cNvPr id="0" name=""/>
        <dsp:cNvSpPr/>
      </dsp:nvSpPr>
      <dsp:spPr>
        <a:xfrm>
          <a:off x="5657849" y="591343"/>
          <a:ext cx="2571749" cy="15430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Technical Assistance</a:t>
          </a:r>
        </a:p>
      </dsp:txBody>
      <dsp:txXfrm>
        <a:off x="5657849" y="591343"/>
        <a:ext cx="2571749" cy="1543050"/>
      </dsp:txXfrm>
    </dsp:sp>
    <dsp:sp modelId="{5897AD86-0491-4C32-B867-A0B91CF05884}">
      <dsp:nvSpPr>
        <dsp:cNvPr id="0" name=""/>
        <dsp:cNvSpPr/>
      </dsp:nvSpPr>
      <dsp:spPr>
        <a:xfrm>
          <a:off x="1414462" y="2391569"/>
          <a:ext cx="2571749" cy="154305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Coordination</a:t>
          </a:r>
        </a:p>
      </dsp:txBody>
      <dsp:txXfrm>
        <a:off x="1414462" y="2391569"/>
        <a:ext cx="2571749" cy="1543050"/>
      </dsp:txXfrm>
    </dsp:sp>
    <dsp:sp modelId="{75DA1D25-0BEA-47C4-B141-14926B7E7455}">
      <dsp:nvSpPr>
        <dsp:cNvPr id="0" name=""/>
        <dsp:cNvSpPr/>
      </dsp:nvSpPr>
      <dsp:spPr>
        <a:xfrm>
          <a:off x="4243387" y="2391569"/>
          <a:ext cx="2571749" cy="154305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Landlord Engagement</a:t>
          </a:r>
        </a:p>
      </dsp:txBody>
      <dsp:txXfrm>
        <a:off x="4243387" y="2391569"/>
        <a:ext cx="2571749" cy="1543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FD229-AD11-4FE3-A469-B7E4988E8A70}">
      <dsp:nvSpPr>
        <dsp:cNvPr id="0" name=""/>
        <dsp:cNvSpPr/>
      </dsp:nvSpPr>
      <dsp:spPr>
        <a:xfrm>
          <a:off x="2011680" y="1440180"/>
          <a:ext cx="1760220" cy="176022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CDPH</a:t>
          </a:r>
        </a:p>
      </dsp:txBody>
      <dsp:txXfrm>
        <a:off x="2365563" y="1852503"/>
        <a:ext cx="1052454" cy="904790"/>
      </dsp:txXfrm>
    </dsp:sp>
    <dsp:sp modelId="{095593BB-4AC4-4509-A627-142960D86ABB}">
      <dsp:nvSpPr>
        <dsp:cNvPr id="0" name=""/>
        <dsp:cNvSpPr/>
      </dsp:nvSpPr>
      <dsp:spPr>
        <a:xfrm>
          <a:off x="987552" y="1024128"/>
          <a:ext cx="1280160" cy="128016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DFSS</a:t>
          </a:r>
        </a:p>
      </dsp:txBody>
      <dsp:txXfrm>
        <a:off x="1309836" y="1348360"/>
        <a:ext cx="635592" cy="631696"/>
      </dsp:txXfrm>
    </dsp:sp>
    <dsp:sp modelId="{1EBC3920-0C08-482F-959B-14689E74D75B}">
      <dsp:nvSpPr>
        <dsp:cNvPr id="0" name=""/>
        <dsp:cNvSpPr/>
      </dsp:nvSpPr>
      <dsp:spPr>
        <a:xfrm rot="20700000">
          <a:off x="1704572" y="140948"/>
          <a:ext cx="1254295" cy="125429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Shelters</a:t>
          </a:r>
        </a:p>
      </dsp:txBody>
      <dsp:txXfrm rot="-20700000">
        <a:off x="1979676" y="416052"/>
        <a:ext cx="704088" cy="704088"/>
      </dsp:txXfrm>
    </dsp:sp>
    <dsp:sp modelId="{05F8B3FF-19C0-4565-BC02-47986CE19B74}">
      <dsp:nvSpPr>
        <dsp:cNvPr id="0" name=""/>
        <dsp:cNvSpPr/>
      </dsp:nvSpPr>
      <dsp:spPr>
        <a:xfrm>
          <a:off x="1865731" y="1180540"/>
          <a:ext cx="2253081" cy="2253081"/>
        </a:xfrm>
        <a:prstGeom prst="circularArrow">
          <a:avLst>
            <a:gd name="adj1" fmla="val 4687"/>
            <a:gd name="adj2" fmla="val 299029"/>
            <a:gd name="adj3" fmla="val 2486671"/>
            <a:gd name="adj4" fmla="val 1592634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09B907-6491-4C35-A1CC-5E8FEE574DE2}">
      <dsp:nvSpPr>
        <dsp:cNvPr id="0" name=""/>
        <dsp:cNvSpPr/>
      </dsp:nvSpPr>
      <dsp:spPr>
        <a:xfrm>
          <a:off x="760838" y="745142"/>
          <a:ext cx="1637004" cy="163700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E79BB8-843B-40DB-B47E-C57727DD7B12}">
      <dsp:nvSpPr>
        <dsp:cNvPr id="0" name=""/>
        <dsp:cNvSpPr/>
      </dsp:nvSpPr>
      <dsp:spPr>
        <a:xfrm>
          <a:off x="1414440" y="-129524"/>
          <a:ext cx="1765020" cy="176502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FD229-AD11-4FE3-A469-B7E4988E8A70}">
      <dsp:nvSpPr>
        <dsp:cNvPr id="0" name=""/>
        <dsp:cNvSpPr/>
      </dsp:nvSpPr>
      <dsp:spPr>
        <a:xfrm>
          <a:off x="413656" y="992299"/>
          <a:ext cx="910045" cy="91004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Staff</a:t>
          </a:r>
        </a:p>
      </dsp:txBody>
      <dsp:txXfrm>
        <a:off x="596616" y="1205473"/>
        <a:ext cx="544125" cy="467782"/>
      </dsp:txXfrm>
    </dsp:sp>
    <dsp:sp modelId="{05F8B3FF-19C0-4565-BC02-47986CE19B74}">
      <dsp:nvSpPr>
        <dsp:cNvPr id="0" name=""/>
        <dsp:cNvSpPr/>
      </dsp:nvSpPr>
      <dsp:spPr>
        <a:xfrm>
          <a:off x="407529" y="863381"/>
          <a:ext cx="1119355" cy="1119355"/>
        </a:xfrm>
        <a:prstGeom prst="circularArrow">
          <a:avLst>
            <a:gd name="adj1" fmla="val 4878"/>
            <a:gd name="adj2" fmla="val 312630"/>
            <a:gd name="adj3" fmla="val 2831285"/>
            <a:gd name="adj4" fmla="val 15712085"/>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D533AE-E617-42C3-8969-E95C9D065A96}" type="datetimeFigureOut">
              <a:rPr lang="en-US" smtClean="0"/>
              <a:pPr/>
              <a:t>4/10/2020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950C6-7CFB-4C0F-B499-2F233277D3F0}" type="slidenum">
              <a:rPr lang="en-US" smtClean="0"/>
              <a:pPr/>
              <a:t>‹#›</a:t>
            </a:fld>
            <a:endParaRPr lang="en-US" dirty="0"/>
          </a:p>
        </p:txBody>
      </p:sp>
    </p:spTree>
    <p:extLst>
      <p:ext uri="{BB962C8B-B14F-4D97-AF65-F5344CB8AC3E}">
        <p14:creationId xmlns:p14="http://schemas.microsoft.com/office/powerpoint/2010/main" val="1706823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MAURA</a:t>
            </a:r>
          </a:p>
          <a:p>
            <a:endParaRPr lang="en-US" dirty="0">
              <a:cs typeface="Calibri"/>
            </a:endParaRPr>
          </a:p>
          <a:p>
            <a:r>
              <a:rPr lang="en-US" dirty="0">
                <a:cs typeface="Calibri"/>
              </a:rPr>
              <a:t>[</a:t>
            </a:r>
            <a:r>
              <a:rPr lang="en-US" i="1" dirty="0">
                <a:cs typeface="Calibri"/>
              </a:rPr>
              <a:t>Welcome and intros</a:t>
            </a:r>
            <a:r>
              <a:rPr lang="en-US" dirty="0">
                <a:cs typeface="Calibri"/>
              </a:rPr>
              <a:t>]</a:t>
            </a:r>
          </a:p>
          <a:p>
            <a:pPr marL="171450" indent="-171450">
              <a:buFont typeface="Symbol,Sans-Serif"/>
              <a:buChar char="•"/>
            </a:pPr>
            <a:r>
              <a:rPr lang="en-US" dirty="0"/>
              <a:t>Megan Cunningham, Managing Deputy Commissioner </a:t>
            </a:r>
            <a:endParaRPr lang="en-US" dirty="0">
              <a:cs typeface="Calibri"/>
            </a:endParaRPr>
          </a:p>
          <a:p>
            <a:pPr marL="171450" indent="-171450">
              <a:buFont typeface="Symbol,Sans-Serif"/>
              <a:buChar char="•"/>
            </a:pPr>
            <a:r>
              <a:rPr lang="en-US" dirty="0"/>
              <a:t>Dr. </a:t>
            </a:r>
            <a:r>
              <a:rPr lang="en-US" dirty="0" err="1"/>
              <a:t>Wilnise</a:t>
            </a:r>
            <a:r>
              <a:rPr lang="en-US" dirty="0"/>
              <a:t> Jasmin, Medical Director for Behavioral Health </a:t>
            </a:r>
            <a:endParaRPr lang="en-US" dirty="0">
              <a:cs typeface="Calibri"/>
            </a:endParaRPr>
          </a:p>
          <a:p>
            <a:pPr marL="171450" indent="-171450">
              <a:buFont typeface="Symbol,Sans-Serif"/>
              <a:buChar char="•"/>
            </a:pPr>
            <a:r>
              <a:rPr lang="en-US" dirty="0"/>
              <a:t>Nicole Bahena </a:t>
            </a:r>
            <a:endParaRPr lang="en-US" dirty="0">
              <a:cs typeface="Calibri"/>
            </a:endParaRPr>
          </a:p>
          <a:p>
            <a:pPr marL="171450" indent="-171450">
              <a:buFont typeface="Symbol,Sans-Serif"/>
              <a:buChar char="•"/>
            </a:pPr>
            <a:r>
              <a:rPr lang="en-US" dirty="0"/>
              <a:t>Jennifer </a:t>
            </a:r>
            <a:r>
              <a:rPr lang="en-US" dirty="0" err="1"/>
              <a:t>Fabbrini</a:t>
            </a:r>
            <a:endParaRPr lang="en-US" dirty="0" err="1">
              <a:cs typeface="Calibri"/>
            </a:endParaRPr>
          </a:p>
        </p:txBody>
      </p:sp>
      <p:sp>
        <p:nvSpPr>
          <p:cNvPr id="4" name="Slide Number Placeholder 3"/>
          <p:cNvSpPr>
            <a:spLocks noGrp="1"/>
          </p:cNvSpPr>
          <p:nvPr>
            <p:ph type="sldNum" sz="quarter" idx="5"/>
          </p:nvPr>
        </p:nvSpPr>
        <p:spPr/>
        <p:txBody>
          <a:bodyPr/>
          <a:lstStyle/>
          <a:p>
            <a:fld id="{9B1950C6-7CFB-4C0F-B499-2F233277D3F0}" type="slidenum">
              <a:rPr lang="en-US" smtClean="0"/>
              <a:pPr/>
              <a:t>2</a:t>
            </a:fld>
            <a:endParaRPr lang="en-US" dirty="0"/>
          </a:p>
        </p:txBody>
      </p:sp>
    </p:spTree>
    <p:extLst>
      <p:ext uri="{BB962C8B-B14F-4D97-AF65-F5344CB8AC3E}">
        <p14:creationId xmlns:p14="http://schemas.microsoft.com/office/powerpoint/2010/main" val="13014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9B1950C6-7CFB-4C0F-B499-2F233277D3F0}" type="slidenum">
              <a:rPr lang="en-US" smtClean="0"/>
              <a:pPr/>
              <a:t>12</a:t>
            </a:fld>
            <a:endParaRPr lang="en-US" dirty="0"/>
          </a:p>
        </p:txBody>
      </p:sp>
    </p:spTree>
    <p:extLst>
      <p:ext uri="{BB962C8B-B14F-4D97-AF65-F5344CB8AC3E}">
        <p14:creationId xmlns:p14="http://schemas.microsoft.com/office/powerpoint/2010/main" val="1753516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9B1950C6-7CFB-4C0F-B499-2F233277D3F0}" type="slidenum">
              <a:rPr lang="en-US" smtClean="0"/>
              <a:pPr/>
              <a:t>13</a:t>
            </a:fld>
            <a:endParaRPr lang="en-US" dirty="0"/>
          </a:p>
        </p:txBody>
      </p:sp>
    </p:spTree>
    <p:extLst>
      <p:ext uri="{BB962C8B-B14F-4D97-AF65-F5344CB8AC3E}">
        <p14:creationId xmlns:p14="http://schemas.microsoft.com/office/powerpoint/2010/main" val="748394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PAUSE HERE FOR CD</a:t>
            </a:r>
          </a:p>
        </p:txBody>
      </p:sp>
      <p:sp>
        <p:nvSpPr>
          <p:cNvPr id="4" name="Slide Number Placeholder 3"/>
          <p:cNvSpPr>
            <a:spLocks noGrp="1"/>
          </p:cNvSpPr>
          <p:nvPr>
            <p:ph type="sldNum" sz="quarter" idx="5"/>
          </p:nvPr>
        </p:nvSpPr>
        <p:spPr/>
        <p:txBody>
          <a:bodyPr/>
          <a:lstStyle/>
          <a:p>
            <a:fld id="{9B1950C6-7CFB-4C0F-B499-2F233277D3F0}" type="slidenum">
              <a:rPr lang="en-US" smtClean="0"/>
              <a:pPr/>
              <a:t>25</a:t>
            </a:fld>
            <a:endParaRPr lang="en-US" dirty="0"/>
          </a:p>
        </p:txBody>
      </p:sp>
    </p:spTree>
    <p:extLst>
      <p:ext uri="{BB962C8B-B14F-4D97-AF65-F5344CB8AC3E}">
        <p14:creationId xmlns:p14="http://schemas.microsoft.com/office/powerpoint/2010/main" val="2827456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Nicole</a:t>
            </a:r>
            <a:endParaRPr lang="en-US"/>
          </a:p>
        </p:txBody>
      </p:sp>
      <p:sp>
        <p:nvSpPr>
          <p:cNvPr id="4" name="Slide Number Placeholder 3"/>
          <p:cNvSpPr>
            <a:spLocks noGrp="1"/>
          </p:cNvSpPr>
          <p:nvPr>
            <p:ph type="sldNum" sz="quarter" idx="10"/>
          </p:nvPr>
        </p:nvSpPr>
        <p:spPr/>
        <p:txBody>
          <a:bodyPr/>
          <a:lstStyle/>
          <a:p>
            <a:fld id="{633C353D-BC67-47A3-8275-C4D276E37B3D}" type="slidenum">
              <a:rPr lang="en-US" smtClean="0"/>
              <a:pPr/>
              <a:t>26</a:t>
            </a:fld>
            <a:endParaRPr lang="en-US"/>
          </a:p>
        </p:txBody>
      </p:sp>
    </p:spTree>
    <p:extLst>
      <p:ext uri="{BB962C8B-B14F-4D97-AF65-F5344CB8AC3E}">
        <p14:creationId xmlns:p14="http://schemas.microsoft.com/office/powerpoint/2010/main" val="4179977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Nicole</a:t>
            </a:r>
            <a:endParaRPr lang="en-US"/>
          </a:p>
        </p:txBody>
      </p:sp>
      <p:sp>
        <p:nvSpPr>
          <p:cNvPr id="4" name="Slide Number Placeholder 3"/>
          <p:cNvSpPr>
            <a:spLocks noGrp="1"/>
          </p:cNvSpPr>
          <p:nvPr>
            <p:ph type="sldNum" sz="quarter" idx="10"/>
          </p:nvPr>
        </p:nvSpPr>
        <p:spPr/>
        <p:txBody>
          <a:bodyPr/>
          <a:lstStyle/>
          <a:p>
            <a:fld id="{633C353D-BC67-47A3-8275-C4D276E37B3D}" type="slidenum">
              <a:rPr lang="en-US" smtClean="0"/>
              <a:pPr/>
              <a:t>27</a:t>
            </a:fld>
            <a:endParaRPr lang="en-US"/>
          </a:p>
        </p:txBody>
      </p:sp>
    </p:spTree>
    <p:extLst>
      <p:ext uri="{BB962C8B-B14F-4D97-AF65-F5344CB8AC3E}">
        <p14:creationId xmlns:p14="http://schemas.microsoft.com/office/powerpoint/2010/main" val="2419524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Nicole</a:t>
            </a:r>
            <a:endParaRPr lang="en-US"/>
          </a:p>
        </p:txBody>
      </p:sp>
      <p:sp>
        <p:nvSpPr>
          <p:cNvPr id="4" name="Slide Number Placeholder 3"/>
          <p:cNvSpPr>
            <a:spLocks noGrp="1"/>
          </p:cNvSpPr>
          <p:nvPr>
            <p:ph type="sldNum" sz="quarter" idx="10"/>
          </p:nvPr>
        </p:nvSpPr>
        <p:spPr/>
        <p:txBody>
          <a:bodyPr/>
          <a:lstStyle/>
          <a:p>
            <a:fld id="{633C353D-BC67-47A3-8275-C4D276E37B3D}" type="slidenum">
              <a:rPr lang="en-US" smtClean="0"/>
              <a:pPr/>
              <a:t>28</a:t>
            </a:fld>
            <a:endParaRPr lang="en-US"/>
          </a:p>
        </p:txBody>
      </p:sp>
    </p:spTree>
    <p:extLst>
      <p:ext uri="{BB962C8B-B14F-4D97-AF65-F5344CB8AC3E}">
        <p14:creationId xmlns:p14="http://schemas.microsoft.com/office/powerpoint/2010/main" val="3985599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Nicole</a:t>
            </a:r>
            <a:endParaRPr lang="en-US"/>
          </a:p>
        </p:txBody>
      </p:sp>
      <p:sp>
        <p:nvSpPr>
          <p:cNvPr id="4" name="Slide Number Placeholder 3"/>
          <p:cNvSpPr>
            <a:spLocks noGrp="1"/>
          </p:cNvSpPr>
          <p:nvPr>
            <p:ph type="sldNum" sz="quarter" idx="10"/>
          </p:nvPr>
        </p:nvSpPr>
        <p:spPr/>
        <p:txBody>
          <a:bodyPr/>
          <a:lstStyle/>
          <a:p>
            <a:fld id="{633C353D-BC67-47A3-8275-C4D276E37B3D}" type="slidenum">
              <a:rPr lang="en-US" smtClean="0"/>
              <a:pPr/>
              <a:t>29</a:t>
            </a:fld>
            <a:endParaRPr lang="en-US"/>
          </a:p>
        </p:txBody>
      </p:sp>
    </p:spTree>
    <p:extLst>
      <p:ext uri="{BB962C8B-B14F-4D97-AF65-F5344CB8AC3E}">
        <p14:creationId xmlns:p14="http://schemas.microsoft.com/office/powerpoint/2010/main" val="1146889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C353D-BC67-47A3-8275-C4D276E37B3D}" type="slidenum">
              <a:rPr lang="en-US" smtClean="0"/>
              <a:pPr/>
              <a:t>30</a:t>
            </a:fld>
            <a:endParaRPr lang="en-US"/>
          </a:p>
        </p:txBody>
      </p:sp>
    </p:spTree>
    <p:extLst>
      <p:ext uri="{BB962C8B-B14F-4D97-AF65-F5344CB8AC3E}">
        <p14:creationId xmlns:p14="http://schemas.microsoft.com/office/powerpoint/2010/main" val="3612178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C353D-BC67-47A3-8275-C4D276E37B3D}" type="slidenum">
              <a:rPr lang="en-US" smtClean="0"/>
              <a:pPr/>
              <a:t>31</a:t>
            </a:fld>
            <a:endParaRPr lang="en-US"/>
          </a:p>
        </p:txBody>
      </p:sp>
    </p:spTree>
    <p:extLst>
      <p:ext uri="{BB962C8B-B14F-4D97-AF65-F5344CB8AC3E}">
        <p14:creationId xmlns:p14="http://schemas.microsoft.com/office/powerpoint/2010/main" val="1054830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C353D-BC67-47A3-8275-C4D276E37B3D}" type="slidenum">
              <a:rPr lang="en-US" smtClean="0"/>
              <a:pPr/>
              <a:t>32</a:t>
            </a:fld>
            <a:endParaRPr lang="en-US"/>
          </a:p>
        </p:txBody>
      </p:sp>
    </p:spTree>
    <p:extLst>
      <p:ext uri="{BB962C8B-B14F-4D97-AF65-F5344CB8AC3E}">
        <p14:creationId xmlns:p14="http://schemas.microsoft.com/office/powerpoint/2010/main" val="46012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MAURA</a:t>
            </a:r>
          </a:p>
          <a:p>
            <a:endParaRPr lang="en-US" dirty="0">
              <a:cs typeface="Calibri"/>
            </a:endParaRPr>
          </a:p>
          <a:p>
            <a:endParaRPr lang="en-US" i="1" dirty="0">
              <a:cs typeface="Calibri"/>
            </a:endParaRPr>
          </a:p>
        </p:txBody>
      </p:sp>
      <p:sp>
        <p:nvSpPr>
          <p:cNvPr id="4" name="Slide Number Placeholder 3"/>
          <p:cNvSpPr>
            <a:spLocks noGrp="1"/>
          </p:cNvSpPr>
          <p:nvPr>
            <p:ph type="sldNum" sz="quarter" idx="5"/>
          </p:nvPr>
        </p:nvSpPr>
        <p:spPr/>
        <p:txBody>
          <a:bodyPr/>
          <a:lstStyle/>
          <a:p>
            <a:fld id="{9B1950C6-7CFB-4C0F-B499-2F233277D3F0}" type="slidenum">
              <a:rPr lang="en-US" smtClean="0"/>
              <a:pPr/>
              <a:t>3</a:t>
            </a:fld>
            <a:endParaRPr lang="en-US" dirty="0"/>
          </a:p>
        </p:txBody>
      </p:sp>
    </p:spTree>
    <p:extLst>
      <p:ext uri="{BB962C8B-B14F-4D97-AF65-F5344CB8AC3E}">
        <p14:creationId xmlns:p14="http://schemas.microsoft.com/office/powerpoint/2010/main" val="1502075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C353D-BC67-47A3-8275-C4D276E37B3D}" type="slidenum">
              <a:rPr lang="en-US" smtClean="0"/>
              <a:pPr/>
              <a:t>33</a:t>
            </a:fld>
            <a:endParaRPr lang="en-US"/>
          </a:p>
        </p:txBody>
      </p:sp>
    </p:spTree>
    <p:extLst>
      <p:ext uri="{BB962C8B-B14F-4D97-AF65-F5344CB8AC3E}">
        <p14:creationId xmlns:p14="http://schemas.microsoft.com/office/powerpoint/2010/main" val="571103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C353D-BC67-47A3-8275-C4D276E37B3D}" type="slidenum">
              <a:rPr lang="en-US" smtClean="0"/>
              <a:pPr/>
              <a:t>34</a:t>
            </a:fld>
            <a:endParaRPr lang="en-US"/>
          </a:p>
        </p:txBody>
      </p:sp>
    </p:spTree>
    <p:extLst>
      <p:ext uri="{BB962C8B-B14F-4D97-AF65-F5344CB8AC3E}">
        <p14:creationId xmlns:p14="http://schemas.microsoft.com/office/powerpoint/2010/main" val="2480301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C353D-BC67-47A3-8275-C4D276E37B3D}" type="slidenum">
              <a:rPr lang="en-US" smtClean="0"/>
              <a:pPr/>
              <a:t>35</a:t>
            </a:fld>
            <a:endParaRPr lang="en-US"/>
          </a:p>
        </p:txBody>
      </p:sp>
    </p:spTree>
    <p:extLst>
      <p:ext uri="{BB962C8B-B14F-4D97-AF65-F5344CB8AC3E}">
        <p14:creationId xmlns:p14="http://schemas.microsoft.com/office/powerpoint/2010/main" val="2633113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950C6-7CFB-4C0F-B499-2F233277D3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933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MAURA</a:t>
            </a:r>
            <a:endParaRPr lang="en-US" dirty="0"/>
          </a:p>
        </p:txBody>
      </p:sp>
      <p:sp>
        <p:nvSpPr>
          <p:cNvPr id="4" name="Slide Number Placeholder 3"/>
          <p:cNvSpPr>
            <a:spLocks noGrp="1"/>
          </p:cNvSpPr>
          <p:nvPr>
            <p:ph type="sldNum" sz="quarter" idx="5"/>
          </p:nvPr>
        </p:nvSpPr>
        <p:spPr/>
        <p:txBody>
          <a:bodyPr/>
          <a:lstStyle/>
          <a:p>
            <a:fld id="{633C353D-BC67-47A3-8275-C4D276E37B3D}" type="slidenum">
              <a:rPr lang="en-US" smtClean="0"/>
              <a:pPr/>
              <a:t>4</a:t>
            </a:fld>
            <a:endParaRPr lang="en-US"/>
          </a:p>
        </p:txBody>
      </p:sp>
    </p:spTree>
    <p:extLst>
      <p:ext uri="{BB962C8B-B14F-4D97-AF65-F5344CB8AC3E}">
        <p14:creationId xmlns:p14="http://schemas.microsoft.com/office/powerpoint/2010/main" val="66741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NICOLE </a:t>
            </a:r>
          </a:p>
        </p:txBody>
      </p:sp>
      <p:sp>
        <p:nvSpPr>
          <p:cNvPr id="4" name="Slide Number Placeholder 3"/>
          <p:cNvSpPr>
            <a:spLocks noGrp="1"/>
          </p:cNvSpPr>
          <p:nvPr>
            <p:ph type="sldNum" sz="quarter" idx="10"/>
          </p:nvPr>
        </p:nvSpPr>
        <p:spPr/>
        <p:txBody>
          <a:bodyPr/>
          <a:lstStyle/>
          <a:p>
            <a:fld id="{CC72FE7B-00DA-4953-91C8-7A3BBE301EEF}" type="slidenum">
              <a:rPr lang="en-US" smtClean="0"/>
              <a:pPr/>
              <a:t>5</a:t>
            </a:fld>
            <a:endParaRPr lang="en-US"/>
          </a:p>
        </p:txBody>
      </p:sp>
    </p:spTree>
    <p:extLst>
      <p:ext uri="{BB962C8B-B14F-4D97-AF65-F5344CB8AC3E}">
        <p14:creationId xmlns:p14="http://schemas.microsoft.com/office/powerpoint/2010/main" val="1985255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MAURA</a:t>
            </a:r>
          </a:p>
          <a:p>
            <a:endParaRPr lang="en-US" dirty="0">
              <a:cs typeface="Calibri"/>
            </a:endParaRPr>
          </a:p>
          <a:p>
            <a:r>
              <a:rPr lang="en-US" dirty="0">
                <a:cs typeface="Calibri"/>
              </a:rPr>
              <a:t>Thank you again for joining us today. Today our goals are to...</a:t>
            </a:r>
          </a:p>
          <a:p>
            <a:endParaRPr lang="en-US" dirty="0">
              <a:cs typeface="Calibri"/>
            </a:endParaRPr>
          </a:p>
        </p:txBody>
      </p:sp>
      <p:sp>
        <p:nvSpPr>
          <p:cNvPr id="4" name="Slide Number Placeholder 3"/>
          <p:cNvSpPr>
            <a:spLocks noGrp="1"/>
          </p:cNvSpPr>
          <p:nvPr>
            <p:ph type="sldNum" sz="quarter" idx="5"/>
          </p:nvPr>
        </p:nvSpPr>
        <p:spPr/>
        <p:txBody>
          <a:bodyPr/>
          <a:lstStyle/>
          <a:p>
            <a:fld id="{9B1950C6-7CFB-4C0F-B499-2F233277D3F0}" type="slidenum">
              <a:rPr lang="en-US" smtClean="0"/>
              <a:pPr/>
              <a:t>6</a:t>
            </a:fld>
            <a:endParaRPr lang="en-US" dirty="0"/>
          </a:p>
        </p:txBody>
      </p:sp>
    </p:spTree>
    <p:extLst>
      <p:ext uri="{BB962C8B-B14F-4D97-AF65-F5344CB8AC3E}">
        <p14:creationId xmlns:p14="http://schemas.microsoft.com/office/powerpoint/2010/main" val="415474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B1950C6-7CFB-4C0F-B499-2F233277D3F0}" type="slidenum">
              <a:rPr lang="en-US" smtClean="0"/>
              <a:pPr/>
              <a:t>7</a:t>
            </a:fld>
            <a:endParaRPr lang="en-US" dirty="0"/>
          </a:p>
        </p:txBody>
      </p:sp>
    </p:spTree>
    <p:extLst>
      <p:ext uri="{BB962C8B-B14F-4D97-AF65-F5344CB8AC3E}">
        <p14:creationId xmlns:p14="http://schemas.microsoft.com/office/powerpoint/2010/main" val="517492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a:p>
            <a:pPr marL="171450" indent="-171450">
              <a:buFont typeface="Arial"/>
              <a:buChar char="•"/>
            </a:pPr>
            <a:r>
              <a:rPr lang="en-US" dirty="0">
                <a:cs typeface="Calibri"/>
              </a:rPr>
              <a:t>We know that there have been issues, including miscommunication and delays, in shelter referrals through 311 and Catholic Charities. Please report any issues to us through the DFSS Homeless email address.</a:t>
            </a:r>
          </a:p>
          <a:p>
            <a:pPr marL="171450" indent="-171450">
              <a:buFont typeface="Arial"/>
              <a:buChar char="•"/>
            </a:pPr>
            <a:endParaRPr lang="en-US" sz="1800" b="1" dirty="0">
              <a:solidFill>
                <a:srgbClr val="0070C0"/>
              </a:solidFill>
              <a:cs typeface="Calibri"/>
            </a:endParaRPr>
          </a:p>
        </p:txBody>
      </p:sp>
      <p:sp>
        <p:nvSpPr>
          <p:cNvPr id="4" name="Slide Number Placeholder 3"/>
          <p:cNvSpPr>
            <a:spLocks noGrp="1"/>
          </p:cNvSpPr>
          <p:nvPr>
            <p:ph type="sldNum" sz="quarter" idx="5"/>
          </p:nvPr>
        </p:nvSpPr>
        <p:spPr/>
        <p:txBody>
          <a:bodyPr/>
          <a:lstStyle/>
          <a:p>
            <a:fld id="{9B1950C6-7CFB-4C0F-B499-2F233277D3F0}" type="slidenum">
              <a:rPr lang="en-US" smtClean="0"/>
              <a:pPr/>
              <a:t>8</a:t>
            </a:fld>
            <a:endParaRPr lang="en-US" dirty="0"/>
          </a:p>
        </p:txBody>
      </p:sp>
    </p:spTree>
    <p:extLst>
      <p:ext uri="{BB962C8B-B14F-4D97-AF65-F5344CB8AC3E}">
        <p14:creationId xmlns:p14="http://schemas.microsoft.com/office/powerpoint/2010/main" val="2931477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b="1" dirty="0">
                <a:solidFill>
                  <a:srgbClr val="0070C0"/>
                </a:solidFill>
                <a:cs typeface="Calibri"/>
              </a:rPr>
              <a:t>Catholic Charities and</a:t>
            </a:r>
            <a:r>
              <a:rPr lang="en-US" sz="1200" b="1" i="0" kern="1200" dirty="0">
                <a:solidFill>
                  <a:srgbClr val="0070C0"/>
                </a:solidFill>
                <a:latin typeface="+mn-lt"/>
                <a:ea typeface="+mn-ea"/>
                <a:cs typeface="+mn-cs"/>
              </a:rPr>
              <a:t> SCR are NOT transporting COVID+ individuals.  That falls exclusively to EMT/Fire.  SCR is supplementing CC in the transport of COVID negative people to shelter.</a:t>
            </a:r>
            <a:endParaRPr lang="en-US" sz="1200" b="1" dirty="0">
              <a:solidFill>
                <a:srgbClr val="0070C0"/>
              </a:solidFill>
              <a:cs typeface="Calibri"/>
            </a:endParaRPr>
          </a:p>
        </p:txBody>
      </p:sp>
      <p:sp>
        <p:nvSpPr>
          <p:cNvPr id="4" name="Slide Number Placeholder 3"/>
          <p:cNvSpPr>
            <a:spLocks noGrp="1"/>
          </p:cNvSpPr>
          <p:nvPr>
            <p:ph type="sldNum" sz="quarter" idx="10"/>
          </p:nvPr>
        </p:nvSpPr>
        <p:spPr/>
        <p:txBody>
          <a:bodyPr/>
          <a:lstStyle/>
          <a:p>
            <a:fld id="{9B1950C6-7CFB-4C0F-B499-2F233277D3F0}"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1950C6-7CFB-4C0F-B499-2F233277D3F0}"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D4EB41-46EA-4472-BA76-12078028964B}" type="datetimeFigureOut">
              <a:rPr lang="en-US" smtClean="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C3A4DD-0F47-4D16-B5D6-126BD2A5E266}" type="slidenum">
              <a:rPr lang="en-US" smtClean="0"/>
              <a:pPr/>
              <a:t>‹#›</a:t>
            </a:fld>
            <a:endParaRPr lang="en-US" dirty="0"/>
          </a:p>
        </p:txBody>
      </p:sp>
    </p:spTree>
    <p:extLst>
      <p:ext uri="{BB962C8B-B14F-4D97-AF65-F5344CB8AC3E}">
        <p14:creationId xmlns:p14="http://schemas.microsoft.com/office/powerpoint/2010/main" val="3764988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D4EB41-46EA-4472-BA76-12078028964B}" type="datetimeFigureOut">
              <a:rPr lang="en-US" smtClean="0"/>
              <a:pPr/>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C3A4DD-0F47-4D16-B5D6-126BD2A5E266}" type="slidenum">
              <a:rPr lang="en-US" smtClean="0"/>
              <a:pPr/>
              <a:t>‹#›</a:t>
            </a:fld>
            <a:endParaRPr lang="en-US" dirty="0"/>
          </a:p>
        </p:txBody>
      </p:sp>
    </p:spTree>
    <p:extLst>
      <p:ext uri="{BB962C8B-B14F-4D97-AF65-F5344CB8AC3E}">
        <p14:creationId xmlns:p14="http://schemas.microsoft.com/office/powerpoint/2010/main" val="2900759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D4EB41-46EA-4472-BA76-12078028964B}" type="datetimeFigureOut">
              <a:rPr lang="en-US" smtClean="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C3A4DD-0F47-4D16-B5D6-126BD2A5E266}" type="slidenum">
              <a:rPr lang="en-US" smtClean="0"/>
              <a:pPr/>
              <a:t>‹#›</a:t>
            </a:fld>
            <a:endParaRPr lang="en-US" dirty="0"/>
          </a:p>
        </p:txBody>
      </p:sp>
    </p:spTree>
    <p:extLst>
      <p:ext uri="{BB962C8B-B14F-4D97-AF65-F5344CB8AC3E}">
        <p14:creationId xmlns:p14="http://schemas.microsoft.com/office/powerpoint/2010/main" val="78636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D4EB41-46EA-4472-BA76-12078028964B}" type="datetimeFigureOut">
              <a:rPr lang="en-US" smtClean="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C3A4DD-0F47-4D16-B5D6-126BD2A5E266}" type="slidenum">
              <a:rPr lang="en-US" smtClean="0"/>
              <a:pPr/>
              <a:t>‹#›</a:t>
            </a:fld>
            <a:endParaRPr lang="en-US" dirty="0"/>
          </a:p>
        </p:txBody>
      </p:sp>
    </p:spTree>
    <p:extLst>
      <p:ext uri="{BB962C8B-B14F-4D97-AF65-F5344CB8AC3E}">
        <p14:creationId xmlns:p14="http://schemas.microsoft.com/office/powerpoint/2010/main" val="3089568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8670" y="1432224"/>
            <a:ext cx="7475220" cy="2847677"/>
          </a:xfrm>
          <a:solidFill>
            <a:schemeClr val="bg1">
              <a:lumMod val="95000"/>
            </a:schemeClr>
          </a:solidFill>
        </p:spPr>
        <p:txBody>
          <a:bodyPr anchor="ctr">
            <a:noAutofit/>
          </a:bodyPr>
          <a:lstStyle>
            <a:lvl1pPr algn="l">
              <a:lnSpc>
                <a:spcPct val="85000"/>
              </a:lnSpc>
              <a:defRPr sz="4050" b="1" u="none"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500" b="1">
                <a:solidFill>
                  <a:srgbClr val="005899"/>
                </a:solidFill>
              </a:defRPr>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sp>
        <p:nvSpPr>
          <p:cNvPr id="4" name="Date Placeholder 3"/>
          <p:cNvSpPr>
            <a:spLocks noGrp="1"/>
          </p:cNvSpPr>
          <p:nvPr>
            <p:ph type="dt" sz="half" idx="10"/>
          </p:nvPr>
        </p:nvSpPr>
        <p:spPr>
          <a:xfrm>
            <a:off x="7543800" y="6272785"/>
            <a:ext cx="1190798" cy="365125"/>
          </a:xfrm>
        </p:spPr>
        <p:txBody>
          <a:bodyPr/>
          <a:lstStyle>
            <a:lvl1pPr>
              <a:defRPr sz="1200"/>
            </a:lvl1pPr>
          </a:lstStyle>
          <a:p>
            <a:fld id="{12078E32-9A8F-42AF-B046-430CA36478C1}" type="datetimeFigureOut">
              <a:rPr lang="en-US" b="1" smtClean="0"/>
              <a:pPr/>
              <a:t>4/10/2020</a:t>
            </a:fld>
            <a:endParaRPr lang="en-US" dirty="0"/>
          </a:p>
        </p:txBody>
      </p:sp>
      <p:sp>
        <p:nvSpPr>
          <p:cNvPr id="5" name="Footer Placeholder 4"/>
          <p:cNvSpPr>
            <a:spLocks noGrp="1"/>
          </p:cNvSpPr>
          <p:nvPr>
            <p:ph type="ftr" sz="quarter" idx="11"/>
          </p:nvPr>
        </p:nvSpPr>
        <p:spPr/>
        <p:txBody>
          <a:bodyPr/>
          <a:lstStyle/>
          <a:p>
            <a:endParaRPr lang="en-US"/>
          </a:p>
        </p:txBody>
      </p:sp>
      <p:pic>
        <p:nvPicPr>
          <p:cNvPr id="13" name="Picture 12">
            <a:extLst>
              <a:ext uri="{FF2B5EF4-FFF2-40B4-BE49-F238E27FC236}">
                <a16:creationId xmlns:a16="http://schemas.microsoft.com/office/drawing/2014/main" id="{68E6061F-4A2E-429D-8663-9AB09C2EAAAF}"/>
              </a:ext>
            </a:extLst>
          </p:cNvPr>
          <p:cNvPicPr>
            <a:picLocks noChangeAspect="1"/>
          </p:cNvPicPr>
          <p:nvPr userDrawn="1"/>
        </p:nvPicPr>
        <p:blipFill>
          <a:blip r:embed="rId2" cstate="print"/>
          <a:stretch>
            <a:fillRect/>
          </a:stretch>
        </p:blipFill>
        <p:spPr>
          <a:xfrm>
            <a:off x="788671" y="421063"/>
            <a:ext cx="2393156" cy="714375"/>
          </a:xfrm>
          <a:prstGeom prst="rect">
            <a:avLst/>
          </a:prstGeom>
        </p:spPr>
      </p:pic>
    </p:spTree>
    <p:extLst>
      <p:ext uri="{BB962C8B-B14F-4D97-AF65-F5344CB8AC3E}">
        <p14:creationId xmlns:p14="http://schemas.microsoft.com/office/powerpoint/2010/main" val="2826164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078E32-9A8F-42AF-B046-430CA36478C1}"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E4469-4F63-41CD-98C0-1D3250367B29}"/>
              </a:ext>
            </a:extLst>
          </p:cNvPr>
          <p:cNvSpPr>
            <a:spLocks noGrp="1"/>
          </p:cNvSpPr>
          <p:nvPr>
            <p:ph type="sldNum" sz="quarter" idx="12"/>
          </p:nvPr>
        </p:nvSpPr>
        <p:spPr>
          <a:xfrm>
            <a:off x="8483346" y="6272785"/>
            <a:ext cx="480060" cy="365125"/>
          </a:xfrm>
          <a:prstGeom prst="rect">
            <a:avLst/>
          </a:prstGeom>
        </p:spPr>
        <p:txBody>
          <a:bodyPr/>
          <a:lstStyle/>
          <a:p>
            <a:fld id="{3FCCF984-64AA-42B4-8D2F-66BCDE3A50F4}" type="slidenum">
              <a:rPr lang="en-US" smtClean="0"/>
              <a:pPr/>
              <a:t>‹#›</a:t>
            </a:fld>
            <a:endParaRPr lang="en-US"/>
          </a:p>
        </p:txBody>
      </p:sp>
    </p:spTree>
    <p:extLst>
      <p:ext uri="{BB962C8B-B14F-4D97-AF65-F5344CB8AC3E}">
        <p14:creationId xmlns:p14="http://schemas.microsoft.com/office/powerpoint/2010/main" val="435407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2386"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3168"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078E32-9A8F-42AF-B046-430CA36478C1}"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483346" y="6272785"/>
            <a:ext cx="480060" cy="365125"/>
          </a:xfrm>
          <a:prstGeom prst="rect">
            <a:avLst/>
          </a:prstGeom>
        </p:spPr>
        <p:txBody>
          <a:bodyPr/>
          <a:lstStyle/>
          <a:p>
            <a:fld id="{3FCCF984-64AA-42B4-8D2F-66BCDE3A50F4}" type="slidenum">
              <a:rPr lang="en-US" smtClean="0"/>
              <a:pPr/>
              <a:t>‹#›</a:t>
            </a:fld>
            <a:endParaRPr lang="en-US"/>
          </a:p>
        </p:txBody>
      </p:sp>
    </p:spTree>
    <p:extLst>
      <p:ext uri="{BB962C8B-B14F-4D97-AF65-F5344CB8AC3E}">
        <p14:creationId xmlns:p14="http://schemas.microsoft.com/office/powerpoint/2010/main" val="4138880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802386" y="2331720"/>
            <a:ext cx="3566160" cy="370332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773168" y="2331720"/>
            <a:ext cx="3566160" cy="370332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2078E32-9A8F-42AF-B046-430CA36478C1}" type="datetimeFigureOut">
              <a:rPr lang="en-US" smtClean="0"/>
              <a:pPr/>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483346" y="6272785"/>
            <a:ext cx="480060" cy="365125"/>
          </a:xfrm>
          <a:prstGeom prst="rect">
            <a:avLst/>
          </a:prstGeom>
        </p:spPr>
        <p:txBody>
          <a:bodyPr/>
          <a:lstStyle/>
          <a:p>
            <a:fld id="{3FCCF984-64AA-42B4-8D2F-66BCDE3A50F4}" type="slidenum">
              <a:rPr lang="en-US" smtClean="0"/>
              <a:pPr/>
              <a:t>‹#›</a:t>
            </a:fld>
            <a:endParaRPr lang="en-US"/>
          </a:p>
        </p:txBody>
      </p:sp>
    </p:spTree>
    <p:extLst>
      <p:ext uri="{BB962C8B-B14F-4D97-AF65-F5344CB8AC3E}">
        <p14:creationId xmlns:p14="http://schemas.microsoft.com/office/powerpoint/2010/main" val="2904753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078E32-9A8F-42AF-B046-430CA36478C1}" type="datetimeFigureOut">
              <a:rPr lang="en-US" smtClean="0"/>
              <a:pPr/>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483346" y="6272785"/>
            <a:ext cx="480060" cy="365125"/>
          </a:xfrm>
          <a:prstGeom prst="rect">
            <a:avLst/>
          </a:prstGeom>
        </p:spPr>
        <p:txBody>
          <a:bodyPr/>
          <a:lstStyle/>
          <a:p>
            <a:fld id="{3FCCF984-64AA-42B4-8D2F-66BCDE3A50F4}" type="slidenum">
              <a:rPr lang="en-US" smtClean="0"/>
              <a:pPr/>
              <a:t>‹#›</a:t>
            </a:fld>
            <a:endParaRPr lang="en-US" dirty="0"/>
          </a:p>
        </p:txBody>
      </p:sp>
    </p:spTree>
    <p:extLst>
      <p:ext uri="{BB962C8B-B14F-4D97-AF65-F5344CB8AC3E}">
        <p14:creationId xmlns:p14="http://schemas.microsoft.com/office/powerpoint/2010/main" val="3621678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78E32-9A8F-42AF-B046-430CA36478C1}" type="datetimeFigureOut">
              <a:rPr lang="en-US" smtClean="0"/>
              <a:pPr/>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483346" y="6272785"/>
            <a:ext cx="480060" cy="365125"/>
          </a:xfrm>
          <a:prstGeom prst="rect">
            <a:avLst/>
          </a:prstGeom>
        </p:spPr>
        <p:txBody>
          <a:bodyPr/>
          <a:lstStyle/>
          <a:p>
            <a:fld id="{3FCCF984-64AA-42B4-8D2F-66BCDE3A50F4}" type="slidenum">
              <a:rPr lang="en-US" smtClean="0"/>
              <a:pPr/>
              <a:t>‹#›</a:t>
            </a:fld>
            <a:endParaRPr lang="en-US"/>
          </a:p>
        </p:txBody>
      </p:sp>
    </p:spTree>
    <p:extLst>
      <p:ext uri="{BB962C8B-B14F-4D97-AF65-F5344CB8AC3E}">
        <p14:creationId xmlns:p14="http://schemas.microsoft.com/office/powerpoint/2010/main" val="237776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Roboto" panose="02000000000000000000" pitchFamily="2" charset="0"/>
                <a:ea typeface="Roboto" panose="020000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Lora" panose="00000500000000000000" pitchFamily="2" charset="0"/>
              </a:defRPr>
            </a:lvl1pPr>
            <a:lvl2pPr>
              <a:defRPr>
                <a:latin typeface="Lora" panose="00000500000000000000" pitchFamily="2" charset="0"/>
              </a:defRPr>
            </a:lvl2pPr>
            <a:lvl3pPr>
              <a:defRPr>
                <a:latin typeface="Lora" panose="00000500000000000000" pitchFamily="2" charset="0"/>
              </a:defRPr>
            </a:lvl3pPr>
            <a:lvl4pPr>
              <a:defRPr>
                <a:latin typeface="Lora" panose="00000500000000000000" pitchFamily="2" charset="0"/>
              </a:defRPr>
            </a:lvl4pPr>
            <a:lvl5pPr>
              <a:defRPr>
                <a:latin typeface="Lora"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CD4EB41-46EA-4472-BA76-12078028964B}" type="datetimeFigureOut">
              <a:rPr lang="en-US" smtClean="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C3A4DD-0F47-4D16-B5D6-126BD2A5E266}" type="slidenum">
              <a:rPr lang="en-US" smtClean="0"/>
              <a:pPr/>
              <a:t>‹#›</a:t>
            </a:fld>
            <a:endParaRPr lang="en-US" dirty="0"/>
          </a:p>
        </p:txBody>
      </p:sp>
      <p:sp>
        <p:nvSpPr>
          <p:cNvPr id="7" name="Rectangle 6"/>
          <p:cNvSpPr/>
          <p:nvPr userDrawn="1"/>
        </p:nvSpPr>
        <p:spPr>
          <a:xfrm>
            <a:off x="15767" y="6703239"/>
            <a:ext cx="9144000" cy="571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5765" y="6653213"/>
            <a:ext cx="9144000"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5767" y="6591321"/>
            <a:ext cx="9144000" cy="571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4606" y="5791200"/>
            <a:ext cx="999650" cy="745353"/>
          </a:xfrm>
          <a:prstGeom prst="rect">
            <a:avLst/>
          </a:prstGeom>
        </p:spPr>
      </p:pic>
    </p:spTree>
    <p:extLst>
      <p:ext uri="{BB962C8B-B14F-4D97-AF65-F5344CB8AC3E}">
        <p14:creationId xmlns:p14="http://schemas.microsoft.com/office/powerpoint/2010/main" val="143948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Roboto" panose="02000000000000000000" pitchFamily="2" charset="0"/>
                <a:ea typeface="Roboto" panose="020000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Lora" panose="00000500000000000000" pitchFamily="2" charset="0"/>
              </a:defRPr>
            </a:lvl1pPr>
            <a:lvl2pPr>
              <a:defRPr>
                <a:latin typeface="Lora" panose="00000500000000000000" pitchFamily="2" charset="0"/>
              </a:defRPr>
            </a:lvl2pPr>
            <a:lvl3pPr>
              <a:defRPr>
                <a:latin typeface="Lora" panose="00000500000000000000" pitchFamily="2" charset="0"/>
              </a:defRPr>
            </a:lvl3pPr>
            <a:lvl4pPr>
              <a:defRPr>
                <a:latin typeface="Lora" panose="00000500000000000000" pitchFamily="2" charset="0"/>
              </a:defRPr>
            </a:lvl4pPr>
            <a:lvl5pPr>
              <a:defRPr>
                <a:latin typeface="Lora"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CD4EB41-46EA-4472-BA76-12078028964B}" type="datetimeFigureOut">
              <a:rPr lang="en-US" smtClean="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C3A4DD-0F47-4D16-B5D6-126BD2A5E266}" type="slidenum">
              <a:rPr lang="en-US" smtClean="0"/>
              <a:pPr/>
              <a:t>‹#›</a:t>
            </a:fld>
            <a:endParaRPr lang="en-US" dirty="0"/>
          </a:p>
        </p:txBody>
      </p:sp>
      <p:pic>
        <p:nvPicPr>
          <p:cNvPr id="11" name="Picture 10" descr="Star-and-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622" y="530215"/>
            <a:ext cx="1275571" cy="635000"/>
          </a:xfrm>
          <a:prstGeom prst="rect">
            <a:avLst/>
          </a:prstGeom>
        </p:spPr>
      </p:pic>
      <p:pic>
        <p:nvPicPr>
          <p:cNvPr id="13" name="Picture 12" descr="Blue-Squar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43900" y="6359159"/>
            <a:ext cx="342900" cy="342900"/>
          </a:xfrm>
          <a:prstGeom prst="rect">
            <a:avLst/>
          </a:prstGeom>
        </p:spPr>
      </p:pic>
    </p:spTree>
    <p:extLst>
      <p:ext uri="{BB962C8B-B14F-4D97-AF65-F5344CB8AC3E}">
        <p14:creationId xmlns:p14="http://schemas.microsoft.com/office/powerpoint/2010/main" val="273325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4760001"/>
            <a:ext cx="8229600" cy="192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6370" y="152400"/>
            <a:ext cx="2438400" cy="1818105"/>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Big Shoulders Display" pitchFamily="2"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Big Shoulders Display"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D4EB41-46EA-4472-BA76-12078028964B}" type="datetimeFigureOut">
              <a:rPr lang="en-US" smtClean="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C3A4DD-0F47-4D16-B5D6-126BD2A5E266}" type="slidenum">
              <a:rPr lang="en-US" smtClean="0"/>
              <a:pPr/>
              <a:t>‹#›</a:t>
            </a:fld>
            <a:endParaRPr lang="en-US" dirty="0"/>
          </a:p>
        </p:txBody>
      </p:sp>
    </p:spTree>
    <p:extLst>
      <p:ext uri="{BB962C8B-B14F-4D97-AF65-F5344CB8AC3E}">
        <p14:creationId xmlns:p14="http://schemas.microsoft.com/office/powerpoint/2010/main" val="428607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Lora" panose="00000500000000000000" pitchFamily="2" charset="0"/>
              </a:defRPr>
            </a:lvl1pPr>
            <a:lvl2pPr>
              <a:defRPr sz="2400">
                <a:latin typeface="Lora" panose="00000500000000000000" pitchFamily="2" charset="0"/>
              </a:defRPr>
            </a:lvl2pPr>
            <a:lvl3pPr>
              <a:defRPr sz="2000">
                <a:latin typeface="Lora" panose="00000500000000000000" pitchFamily="2" charset="0"/>
              </a:defRPr>
            </a:lvl3pPr>
            <a:lvl4pPr>
              <a:defRPr sz="1800">
                <a:latin typeface="Lora" panose="00000500000000000000" pitchFamily="2" charset="0"/>
              </a:defRPr>
            </a:lvl4pPr>
            <a:lvl5pPr>
              <a:defRPr sz="1800">
                <a:latin typeface="Lora" panose="000005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Lora" panose="00000500000000000000" pitchFamily="2" charset="0"/>
              </a:defRPr>
            </a:lvl1pPr>
            <a:lvl2pPr>
              <a:defRPr sz="2400">
                <a:latin typeface="Lora" panose="00000500000000000000" pitchFamily="2" charset="0"/>
              </a:defRPr>
            </a:lvl2pPr>
            <a:lvl3pPr>
              <a:defRPr sz="2000">
                <a:latin typeface="Lora" panose="00000500000000000000" pitchFamily="2" charset="0"/>
              </a:defRPr>
            </a:lvl3pPr>
            <a:lvl4pPr>
              <a:defRPr sz="1800">
                <a:latin typeface="Lora" panose="00000500000000000000" pitchFamily="2" charset="0"/>
              </a:defRPr>
            </a:lvl4pPr>
            <a:lvl5pPr>
              <a:defRPr sz="1800">
                <a:latin typeface="Lora" panose="000005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D4EB41-46EA-4472-BA76-12078028964B}" type="datetimeFigureOut">
              <a:rPr lang="en-US" smtClean="0"/>
              <a:pPr/>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C3A4DD-0F47-4D16-B5D6-126BD2A5E266}" type="slidenum">
              <a:rPr lang="en-US" smtClean="0"/>
              <a:pPr/>
              <a:t>‹#›</a:t>
            </a:fld>
            <a:endParaRPr lang="en-US" dirty="0"/>
          </a:p>
        </p:txBody>
      </p:sp>
    </p:spTree>
    <p:extLst>
      <p:ext uri="{BB962C8B-B14F-4D97-AF65-F5344CB8AC3E}">
        <p14:creationId xmlns:p14="http://schemas.microsoft.com/office/powerpoint/2010/main" val="277150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D4EB41-46EA-4472-BA76-12078028964B}" type="datetimeFigureOut">
              <a:rPr lang="en-US" smtClean="0"/>
              <a:pPr/>
              <a:t>4/10/2020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C3A4DD-0F47-4D16-B5D6-126BD2A5E266}" type="slidenum">
              <a:rPr lang="en-US" smtClean="0"/>
              <a:pPr/>
              <a:t>‹#›</a:t>
            </a:fld>
            <a:endParaRPr lang="en-US" dirty="0"/>
          </a:p>
        </p:txBody>
      </p:sp>
    </p:spTree>
    <p:extLst>
      <p:ext uri="{BB962C8B-B14F-4D97-AF65-F5344CB8AC3E}">
        <p14:creationId xmlns:p14="http://schemas.microsoft.com/office/powerpoint/2010/main" val="228282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D4EB41-46EA-4472-BA76-12078028964B}" type="datetimeFigureOut">
              <a:rPr lang="en-US" smtClean="0"/>
              <a:pPr/>
              <a:t>4/10/2020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C3A4DD-0F47-4D16-B5D6-126BD2A5E266}" type="slidenum">
              <a:rPr lang="en-US" smtClean="0"/>
              <a:pPr/>
              <a:t>‹#›</a:t>
            </a:fld>
            <a:endParaRPr lang="en-US" dirty="0"/>
          </a:p>
        </p:txBody>
      </p:sp>
    </p:spTree>
    <p:extLst>
      <p:ext uri="{BB962C8B-B14F-4D97-AF65-F5344CB8AC3E}">
        <p14:creationId xmlns:p14="http://schemas.microsoft.com/office/powerpoint/2010/main" val="4018330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D4EB41-46EA-4472-BA76-12078028964B}" type="datetimeFigureOut">
              <a:rPr lang="en-US" smtClean="0"/>
              <a:pPr/>
              <a:t>4/10/2020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C3A4DD-0F47-4D16-B5D6-126BD2A5E266}" type="slidenum">
              <a:rPr lang="en-US" smtClean="0"/>
              <a:pPr/>
              <a:t>‹#›</a:t>
            </a:fld>
            <a:endParaRPr lang="en-US" dirty="0"/>
          </a:p>
        </p:txBody>
      </p:sp>
    </p:spTree>
    <p:extLst>
      <p:ext uri="{BB962C8B-B14F-4D97-AF65-F5344CB8AC3E}">
        <p14:creationId xmlns:p14="http://schemas.microsoft.com/office/powerpoint/2010/main" val="4264032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D4EB41-46EA-4472-BA76-12078028964B}" type="datetimeFigureOut">
              <a:rPr lang="en-US" smtClean="0"/>
              <a:pPr/>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C3A4DD-0F47-4D16-B5D6-126BD2A5E266}" type="slidenum">
              <a:rPr lang="en-US" smtClean="0"/>
              <a:pPr/>
              <a:t>‹#›</a:t>
            </a:fld>
            <a:endParaRPr lang="en-US" dirty="0"/>
          </a:p>
        </p:txBody>
      </p:sp>
    </p:spTree>
    <p:extLst>
      <p:ext uri="{BB962C8B-B14F-4D97-AF65-F5344CB8AC3E}">
        <p14:creationId xmlns:p14="http://schemas.microsoft.com/office/powerpoint/2010/main" val="1340144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4EB41-46EA-4472-BA76-12078028964B}" type="datetimeFigureOut">
              <a:rPr lang="en-US" smtClean="0"/>
              <a:pPr/>
              <a:t>4/10/2020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3A4DD-0F47-4D16-B5D6-126BD2A5E266}" type="slidenum">
              <a:rPr lang="en-US" smtClean="0"/>
              <a:pPr/>
              <a:t>‹#›</a:t>
            </a:fld>
            <a:endParaRPr lang="en-US" dirty="0"/>
          </a:p>
        </p:txBody>
      </p:sp>
    </p:spTree>
    <p:extLst>
      <p:ext uri="{BB962C8B-B14F-4D97-AF65-F5344CB8AC3E}">
        <p14:creationId xmlns:p14="http://schemas.microsoft.com/office/powerpoint/2010/main" val="222356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Blue-Squar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601075" y="6299200"/>
            <a:ext cx="257175" cy="342900"/>
          </a:xfrm>
          <a:prstGeom prst="rect">
            <a:avLst/>
          </a:prstGeom>
        </p:spPr>
      </p:pic>
      <p:sp>
        <p:nvSpPr>
          <p:cNvPr id="2" name="Title Placeholder 1"/>
          <p:cNvSpPr>
            <a:spLocks noGrp="1"/>
          </p:cNvSpPr>
          <p:nvPr>
            <p:ph type="title"/>
          </p:nvPr>
        </p:nvSpPr>
        <p:spPr>
          <a:xfrm>
            <a:off x="802386" y="484632"/>
            <a:ext cx="7543800" cy="16093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02386" y="2121408"/>
            <a:ext cx="7543800" cy="4050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43800" y="6272785"/>
            <a:ext cx="884682" cy="365125"/>
          </a:xfrm>
          <a:prstGeom prst="rect">
            <a:avLst/>
          </a:prstGeom>
        </p:spPr>
        <p:txBody>
          <a:bodyPr vert="horz" lIns="91440" tIns="45720" rIns="91440" bIns="45720" rtlCol="0" anchor="ctr"/>
          <a:lstStyle>
            <a:lvl1pPr algn="r">
              <a:defRPr sz="825">
                <a:solidFill>
                  <a:schemeClr val="accent2">
                    <a:lumMod val="50000"/>
                  </a:schemeClr>
                </a:solidFill>
              </a:defRPr>
            </a:lvl1pPr>
          </a:lstStyle>
          <a:p>
            <a:fld id="{12078E32-9A8F-42AF-B046-430CA36478C1}" type="datetimeFigureOut">
              <a:rPr lang="en-US" smtClean="0"/>
              <a:pPr/>
              <a:t>4/10/2020</a:t>
            </a:fld>
            <a:endParaRPr lang="en-US"/>
          </a:p>
        </p:txBody>
      </p:sp>
      <p:sp>
        <p:nvSpPr>
          <p:cNvPr id="5" name="Footer Placeholder 4"/>
          <p:cNvSpPr>
            <a:spLocks noGrp="1"/>
          </p:cNvSpPr>
          <p:nvPr>
            <p:ph type="ftr" sz="quarter" idx="3"/>
          </p:nvPr>
        </p:nvSpPr>
        <p:spPr>
          <a:xfrm>
            <a:off x="2636591" y="6272785"/>
            <a:ext cx="4745736" cy="365125"/>
          </a:xfrm>
          <a:prstGeom prst="rect">
            <a:avLst/>
          </a:prstGeom>
        </p:spPr>
        <p:txBody>
          <a:bodyPr vert="horz" lIns="91440" tIns="45720" rIns="91440" bIns="45720" rtlCol="0" anchor="ctr"/>
          <a:lstStyle>
            <a:lvl1pPr algn="l">
              <a:defRPr sz="825">
                <a:solidFill>
                  <a:schemeClr val="accent2">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050" b="1">
                <a:solidFill>
                  <a:schemeClr val="tx1"/>
                </a:solidFill>
                <a:latin typeface="+mj-lt"/>
              </a:defRPr>
            </a:lvl1pPr>
          </a:lstStyle>
          <a:p>
            <a:fld id="{3FCCF984-64AA-42B4-8D2F-66BCDE3A50F4}" type="slidenum">
              <a:rPr lang="en-US" smtClean="0"/>
              <a:pPr/>
              <a:t>‹#›</a:t>
            </a:fld>
            <a:endParaRPr lang="en-US" dirty="0"/>
          </a:p>
        </p:txBody>
      </p:sp>
      <p:pic>
        <p:nvPicPr>
          <p:cNvPr id="12" name="Picture 11" descr="Star-and-Blue.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8302" y="977900"/>
            <a:ext cx="956678" cy="635000"/>
          </a:xfrm>
          <a:prstGeom prst="rect">
            <a:avLst/>
          </a:prstGeom>
        </p:spPr>
      </p:pic>
    </p:spTree>
    <p:extLst>
      <p:ext uri="{BB962C8B-B14F-4D97-AF65-F5344CB8AC3E}">
        <p14:creationId xmlns:p14="http://schemas.microsoft.com/office/powerpoint/2010/main" val="15858067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685800" rtl="0" eaLnBrk="1" latinLnBrk="0" hangingPunct="1">
        <a:lnSpc>
          <a:spcPct val="90000"/>
        </a:lnSpc>
        <a:spcBef>
          <a:spcPct val="0"/>
        </a:spcBef>
        <a:buNone/>
        <a:defRPr sz="3000" b="1" kern="1200" cap="none" baseline="0">
          <a:solidFill>
            <a:schemeClr val="tx1"/>
          </a:solidFill>
          <a:latin typeface="+mj-lt"/>
          <a:ea typeface="+mj-ea"/>
          <a:cs typeface="+mj-cs"/>
        </a:defRPr>
      </a:lvl1pPr>
    </p:titleStyle>
    <p:bodyStyle>
      <a:lvl1pPr marL="137160" indent="-137160" algn="l" defTabSz="685800" rtl="0" eaLnBrk="1" latinLnBrk="0" hangingPunct="1">
        <a:lnSpc>
          <a:spcPct val="90000"/>
        </a:lnSpc>
        <a:spcBef>
          <a:spcPts val="900"/>
        </a:spcBef>
        <a:buClr>
          <a:srgbClr val="E4002B"/>
        </a:buClr>
        <a:buSzPct val="90000"/>
        <a:buFont typeface="Arial"/>
        <a:buChar char="•"/>
        <a:defRPr sz="1500" kern="1200">
          <a:solidFill>
            <a:srgbClr val="005899"/>
          </a:solidFill>
          <a:latin typeface="Century Gothic"/>
          <a:ea typeface="+mn-ea"/>
          <a:cs typeface="+mn-cs"/>
        </a:defRPr>
      </a:lvl1pPr>
      <a:lvl2pPr marL="342900" indent="-137160" algn="l" defTabSz="685800" rtl="0" eaLnBrk="1" latinLnBrk="0" hangingPunct="1">
        <a:lnSpc>
          <a:spcPct val="90000"/>
        </a:lnSpc>
        <a:spcBef>
          <a:spcPts val="300"/>
        </a:spcBef>
        <a:spcAft>
          <a:spcPts val="150"/>
        </a:spcAft>
        <a:buClr>
          <a:srgbClr val="E4002B"/>
        </a:buClr>
        <a:buSzPct val="90000"/>
        <a:buFont typeface="Arial"/>
        <a:buChar char="•"/>
        <a:defRPr sz="1350" kern="1200">
          <a:solidFill>
            <a:srgbClr val="005899"/>
          </a:solidFill>
          <a:latin typeface="Century Gothic"/>
          <a:ea typeface="+mn-ea"/>
          <a:cs typeface="+mn-cs"/>
        </a:defRPr>
      </a:lvl2pPr>
      <a:lvl3pPr marL="548640" indent="-137160" algn="l" defTabSz="685800" rtl="0" eaLnBrk="1" latinLnBrk="0" hangingPunct="1">
        <a:lnSpc>
          <a:spcPct val="90000"/>
        </a:lnSpc>
        <a:spcBef>
          <a:spcPts val="300"/>
        </a:spcBef>
        <a:spcAft>
          <a:spcPts val="150"/>
        </a:spcAft>
        <a:buClr>
          <a:srgbClr val="E4002B"/>
        </a:buClr>
        <a:buSzPct val="90000"/>
        <a:buFont typeface="Arial"/>
        <a:buChar char="•"/>
        <a:defRPr sz="1200" kern="1200">
          <a:solidFill>
            <a:srgbClr val="005899"/>
          </a:solidFill>
          <a:latin typeface="Century Gothic"/>
          <a:ea typeface="+mn-ea"/>
          <a:cs typeface="+mn-cs"/>
        </a:defRPr>
      </a:lvl3pPr>
      <a:lvl4pPr marL="754380" indent="-137160" algn="l" defTabSz="685800" rtl="0" eaLnBrk="1" latinLnBrk="0" hangingPunct="1">
        <a:lnSpc>
          <a:spcPct val="90000"/>
        </a:lnSpc>
        <a:spcBef>
          <a:spcPts val="300"/>
        </a:spcBef>
        <a:spcAft>
          <a:spcPts val="150"/>
        </a:spcAft>
        <a:buClr>
          <a:srgbClr val="E4002B"/>
        </a:buClr>
        <a:buSzPct val="90000"/>
        <a:buFont typeface="Arial"/>
        <a:buChar char="•"/>
        <a:defRPr sz="1200" kern="1200">
          <a:solidFill>
            <a:srgbClr val="005899"/>
          </a:solidFill>
          <a:latin typeface="Century Gothic"/>
          <a:ea typeface="+mn-ea"/>
          <a:cs typeface="+mn-cs"/>
        </a:defRPr>
      </a:lvl4pPr>
      <a:lvl5pPr marL="960120" indent="-137160" algn="l" defTabSz="685800" rtl="0" eaLnBrk="1" latinLnBrk="0" hangingPunct="1">
        <a:lnSpc>
          <a:spcPct val="90000"/>
        </a:lnSpc>
        <a:spcBef>
          <a:spcPts val="300"/>
        </a:spcBef>
        <a:spcAft>
          <a:spcPts val="150"/>
        </a:spcAft>
        <a:buClr>
          <a:srgbClr val="E4002B"/>
        </a:buClr>
        <a:buSzPct val="90000"/>
        <a:buFont typeface="Arial"/>
        <a:buChar char="•"/>
        <a:defRPr sz="1200" kern="1200">
          <a:solidFill>
            <a:srgbClr val="005899"/>
          </a:solidFill>
          <a:latin typeface="Century Gothic"/>
          <a:ea typeface="+mn-ea"/>
          <a:cs typeface="+mn-cs"/>
        </a:defRPr>
      </a:lvl5pPr>
      <a:lvl6pPr marL="1200000" indent="-171450" algn="l" defTabSz="685800" rtl="0" eaLnBrk="1" latinLnBrk="0" hangingPunct="1">
        <a:lnSpc>
          <a:spcPct val="90000"/>
        </a:lnSpc>
        <a:spcBef>
          <a:spcPts val="300"/>
        </a:spcBef>
        <a:spcAft>
          <a:spcPts val="150"/>
        </a:spcAft>
        <a:buClr>
          <a:schemeClr val="accent2"/>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2"/>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2"/>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2"/>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mailto:DFSS-Homeless@cityofchicago.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DFSS-Homeless@cityofchicago.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hyperlink" Target="https://www.chicago.gov/content/dam/city/depts/cdph/HealthProtectionandResponse/COVID-19%20Guidance%20for%20Homeless%20Shelters%20Final%2003.20.2020.pdf"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chicago.gov/content/dam/city/depts/cdph/HealthProtectionandResponse/COVID-19%20Guidance%20for%20Homeless%20Shelters%20Final%2003.20.2020.pdf"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www.hudexchange.info/resource/6007/availability-of-waivers-of-community-cpd-grant-program-and-consolidated-plan-requirements-to-prevent-the-spread-of-covid19-and-mitigate-economic-impacts-caused-by-covid19/?utm_source=HUD+Exchange+Mailing+List&amp;utm_campaign=912c2a3df8-COVID-19-SNAPS-Waivers-4.1.20&amp;utm_medium=email&amp;utm_term=0_f32b935a5f-912c2a3df8-19438401&amp;utm_source=Coronavirus+Webinars+"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hyperlink" Target="https://allchicago.talentlms.com/learner/courseinfo/id:456"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register.gotowebinar.com/register/8781795378826758411?utm_source=Coronavirus+Webinars+"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hyperlink" Target="mailto:CoCprograms@allchicago.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hyperlink" Target="http://www.endhomelessness.org/" TargetMode="External"/><Relationship Id="rId3" Type="http://schemas.openxmlformats.org/officeDocument/2006/relationships/hyperlink" Target="http://chicago.gov/coronavirus" TargetMode="External"/><Relationship Id="rId7" Type="http://schemas.openxmlformats.org/officeDocument/2006/relationships/hyperlink" Target="https://gbc-powerpoint.officeapps.live.com/p/Go%20to:%20bit.ly/ChicagoCoC"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www.allchicago.org/" TargetMode="External"/><Relationship Id="rId5" Type="http://schemas.openxmlformats.org/officeDocument/2006/relationships/hyperlink" Target="http://chicago.gov/FSS" TargetMode="External"/><Relationship Id="rId10" Type="http://schemas.openxmlformats.org/officeDocument/2006/relationships/image" Target="../media/image22.png"/><Relationship Id="rId4" Type="http://schemas.openxmlformats.org/officeDocument/2006/relationships/hyperlink" Target="http://cdc.gov/coronavirus" TargetMode="External"/><Relationship Id="rId9" Type="http://schemas.openxmlformats.org/officeDocument/2006/relationships/hyperlink" Target="https://www.hud.gov/coronavirus" TargetMode="Externa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DFSS-Homeless@cityofchicago.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51815"/>
            <a:ext cx="7772400" cy="2267847"/>
          </a:xfrm>
        </p:spPr>
        <p:txBody>
          <a:bodyPr>
            <a:normAutofit/>
          </a:bodyPr>
          <a:lstStyle/>
          <a:p>
            <a:pPr algn="ctr"/>
            <a:r>
              <a:rPr lang="en-US" sz="3600" cap="none" dirty="0">
                <a:latin typeface="Big Shoulders Display"/>
                <a:cs typeface="Aharoni"/>
              </a:rPr>
              <a:t>The</a:t>
            </a:r>
            <a:r>
              <a:rPr lang="en-US" sz="3600" cap="none" dirty="0">
                <a:solidFill>
                  <a:srgbClr val="000000"/>
                </a:solidFill>
                <a:latin typeface="Big Shoulders Display"/>
                <a:cs typeface="Aharoni"/>
              </a:rPr>
              <a:t> webinar will begin shortly </a:t>
            </a:r>
            <a:r>
              <a:rPr lang="en-US" sz="3600" cap="none" dirty="0">
                <a:solidFill>
                  <a:srgbClr val="000000"/>
                </a:solidFill>
                <a:latin typeface="Big Shoulders Display"/>
              </a:rPr>
              <a:t> </a:t>
            </a:r>
            <a:endParaRPr lang="en-US" sz="3600" cap="none" dirty="0"/>
          </a:p>
        </p:txBody>
      </p:sp>
      <p:sp>
        <p:nvSpPr>
          <p:cNvPr id="3" name="Subtitle 2"/>
          <p:cNvSpPr>
            <a:spLocks noGrp="1"/>
          </p:cNvSpPr>
          <p:nvPr>
            <p:ph type="body" idx="1"/>
          </p:nvPr>
        </p:nvSpPr>
        <p:spPr>
          <a:xfrm>
            <a:off x="701142" y="3429000"/>
            <a:ext cx="7772400" cy="1365463"/>
          </a:xfrm>
        </p:spPr>
        <p:txBody>
          <a:bodyPr>
            <a:normAutofit lnSpcReduction="10000"/>
          </a:bodyPr>
          <a:lstStyle/>
          <a:p>
            <a:pPr algn="ctr"/>
            <a:r>
              <a:rPr lang="en-US" sz="2000" dirty="0">
                <a:solidFill>
                  <a:srgbClr val="00B0F0"/>
                </a:solidFill>
              </a:rPr>
              <a:t>For audio via telephone</a:t>
            </a:r>
            <a:endParaRPr lang="en-US" dirty="0">
              <a:solidFill>
                <a:srgbClr val="00B0F0"/>
              </a:solidFill>
            </a:endParaRPr>
          </a:p>
          <a:p>
            <a:pPr algn="ctr"/>
            <a:r>
              <a:rPr lang="en-US" sz="1400" dirty="0">
                <a:solidFill>
                  <a:schemeClr val="tx1"/>
                </a:solidFill>
              </a:rPr>
              <a:t>Dial-in number: (425) 436-6371</a:t>
            </a:r>
          </a:p>
          <a:p>
            <a:pPr algn="ctr"/>
            <a:r>
              <a:rPr lang="en-US" sz="1400" dirty="0">
                <a:solidFill>
                  <a:schemeClr val="tx1"/>
                </a:solidFill>
              </a:rPr>
              <a:t>Access Code: 432873#</a:t>
            </a:r>
          </a:p>
          <a:p>
            <a:pPr algn="ctr"/>
            <a:endParaRPr lang="en-US" sz="1400" dirty="0">
              <a:solidFill>
                <a:schemeClr val="tx1"/>
              </a:solidFill>
            </a:endParaRPr>
          </a:p>
          <a:p>
            <a:pPr algn="ctr"/>
            <a:r>
              <a:rPr lang="en-US" sz="1400" i="1" dirty="0">
                <a:solidFill>
                  <a:schemeClr val="tx1"/>
                </a:solidFill>
                <a:latin typeface="Big Shoulders Display"/>
              </a:rPr>
              <a:t>If line is busy, please wait a few minutes and try again.</a:t>
            </a:r>
            <a:endParaRPr lang="en-US" sz="1400" i="1" dirty="0">
              <a:solidFill>
                <a:schemeClr val="tx1"/>
              </a:solidFill>
            </a:endParaRPr>
          </a:p>
        </p:txBody>
      </p:sp>
      <p:sp>
        <p:nvSpPr>
          <p:cNvPr id="5" name="Subtitle 2"/>
          <p:cNvSpPr txBox="1">
            <a:spLocks/>
          </p:cNvSpPr>
          <p:nvPr/>
        </p:nvSpPr>
        <p:spPr>
          <a:xfrm>
            <a:off x="685800" y="2362200"/>
            <a:ext cx="7772400" cy="381000"/>
          </a:xfrm>
          <a:prstGeom prst="rect">
            <a:avLst/>
          </a:prstGeom>
        </p:spPr>
        <p:txBody>
          <a:bodyPr vert="horz" lIns="91440" tIns="45720" rIns="91440" bIns="45720" rtlCol="0" anchor="b">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B0F0"/>
                </a:solidFill>
                <a:effectLst/>
                <a:uLnTx/>
                <a:uFillTx/>
                <a:latin typeface="Big Shoulders Display" pitchFamily="2" charset="0"/>
                <a:ea typeface="+mn-ea"/>
                <a:cs typeface="+mn-cs"/>
              </a:rPr>
              <a:t>Please stand by</a:t>
            </a:r>
            <a:endParaRPr kumimoji="0" lang="en-US" sz="1400" b="0" i="0" u="none" strike="noStrike" kern="1200" cap="none" spc="0" normalizeH="0" baseline="0" noProof="0" dirty="0">
              <a:ln>
                <a:noFill/>
              </a:ln>
              <a:solidFill>
                <a:prstClr val="black"/>
              </a:solidFill>
              <a:effectLst/>
              <a:uLnTx/>
              <a:uFillTx/>
              <a:latin typeface="Big Shoulders Display" pitchFamily="2" charset="0"/>
              <a:ea typeface="+mn-ea"/>
              <a:cs typeface="+mn-cs"/>
            </a:endParaRPr>
          </a:p>
        </p:txBody>
      </p:sp>
      <p:pic>
        <p:nvPicPr>
          <p:cNvPr id="7" name="Picture 2">
            <a:extLst>
              <a:ext uri="{FF2B5EF4-FFF2-40B4-BE49-F238E27FC236}">
                <a16:creationId xmlns:a16="http://schemas.microsoft.com/office/drawing/2014/main" id="{EBE66701-D23D-4E87-AE0B-8FF6BB23C6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990600"/>
            <a:ext cx="1967632" cy="53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a:extLst>
              <a:ext uri="{FF2B5EF4-FFF2-40B4-BE49-F238E27FC236}">
                <a16:creationId xmlns:a16="http://schemas.microsoft.com/office/drawing/2014/main" id="{EAF17DF8-62AD-471F-9F0C-33F7FCB32C2B}"/>
              </a:ext>
            </a:extLst>
          </p:cNvPr>
          <p:cNvPicPr>
            <a:picLocks noChangeAspect="1"/>
          </p:cNvPicPr>
          <p:nvPr/>
        </p:nvPicPr>
        <p:blipFill>
          <a:blip r:embed="rId3"/>
          <a:stretch>
            <a:fillRect/>
          </a:stretch>
        </p:blipFill>
        <p:spPr>
          <a:xfrm>
            <a:off x="6468306" y="754957"/>
            <a:ext cx="2290603" cy="868138"/>
          </a:xfrm>
          <a:prstGeom prst="rect">
            <a:avLst/>
          </a:prstGeom>
        </p:spPr>
      </p:pic>
    </p:spTree>
    <p:extLst>
      <p:ext uri="{BB962C8B-B14F-4D97-AF65-F5344CB8AC3E}">
        <p14:creationId xmlns:p14="http://schemas.microsoft.com/office/powerpoint/2010/main" val="365287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64266"/>
            <a:ext cx="8153400" cy="4161897"/>
          </a:xfrm>
        </p:spPr>
        <p:txBody>
          <a:bodyPr vert="horz" lIns="91440" tIns="45720" rIns="91440" bIns="45720" rtlCol="0" anchor="t">
            <a:normAutofit/>
          </a:bodyPr>
          <a:lstStyle/>
          <a:p>
            <a:pPr>
              <a:spcAft>
                <a:spcPts val="1200"/>
              </a:spcAft>
              <a:buClr>
                <a:srgbClr val="00B0F0"/>
              </a:buClr>
              <a:buFont typeface="Wingdings" pitchFamily="2" charset="2"/>
              <a:buChar char="Ø"/>
            </a:pPr>
            <a:r>
              <a:rPr lang="en-US" sz="2200" dirty="0">
                <a:latin typeface="Lora"/>
              </a:rPr>
              <a:t>DFSS expects that programs continue operating at social distancing levels for the duration of this crisis. If you do have an opening at your social distancing capacity, please:</a:t>
            </a:r>
          </a:p>
          <a:p>
            <a:pPr lvl="1">
              <a:spcAft>
                <a:spcPts val="1200"/>
              </a:spcAft>
              <a:buClr>
                <a:srgbClr val="00B0F0"/>
              </a:buClr>
              <a:buFont typeface="Wingdings" panose="05000000000000000000" pitchFamily="2" charset="2"/>
              <a:buChar char="§"/>
            </a:pPr>
            <a:r>
              <a:rPr lang="en-US" sz="2200" dirty="0">
                <a:latin typeface="Lora"/>
              </a:rPr>
              <a:t>Promptly </a:t>
            </a:r>
            <a:r>
              <a:rPr lang="en-US" sz="2200" b="1" dirty="0">
                <a:solidFill>
                  <a:srgbClr val="00B0F0"/>
                </a:solidFill>
                <a:latin typeface="Lora"/>
              </a:rPr>
              <a:t>report any bed availability</a:t>
            </a:r>
            <a:r>
              <a:rPr lang="en-US" sz="2200" dirty="0">
                <a:latin typeface="Lora"/>
              </a:rPr>
              <a:t> to Catholic Charities (all shelters). Once you have reported your availability to Catholic Charities you do not have to report again unless there is a change and a bed becomes available.</a:t>
            </a:r>
            <a:endParaRPr lang="en-US" sz="2200" dirty="0"/>
          </a:p>
          <a:p>
            <a:pPr lvl="1">
              <a:spcAft>
                <a:spcPts val="1200"/>
              </a:spcAft>
              <a:buClr>
                <a:srgbClr val="00B0F0"/>
              </a:buClr>
              <a:buFont typeface="Wingdings" panose="05000000000000000000" pitchFamily="2" charset="2"/>
              <a:buChar char="§"/>
            </a:pPr>
            <a:r>
              <a:rPr lang="en-US" sz="2200" dirty="0"/>
              <a:t>Notify DFSS via the </a:t>
            </a:r>
            <a:r>
              <a:rPr lang="en-US" sz="2200" dirty="0">
                <a:hlinkClick r:id="rId3"/>
              </a:rPr>
              <a:t>DFSS-Homeless@cityofchicago.org</a:t>
            </a:r>
            <a:r>
              <a:rPr lang="en-US" sz="2200" dirty="0"/>
              <a:t> email.</a:t>
            </a:r>
          </a:p>
          <a:p>
            <a:pPr>
              <a:spcAft>
                <a:spcPts val="1200"/>
              </a:spcAft>
              <a:buClr>
                <a:srgbClr val="00B0F0"/>
              </a:buClr>
            </a:pPr>
            <a:endParaRPr lang="en-US" sz="2600" dirty="0"/>
          </a:p>
          <a:p>
            <a:pPr>
              <a:buClr>
                <a:srgbClr val="00B0F0"/>
              </a:buClr>
              <a:buFont typeface="Wingdings" pitchFamily="2" charset="2"/>
              <a:buChar char="Ø"/>
            </a:pPr>
            <a:endParaRPr lang="en-US" sz="2200" dirty="0"/>
          </a:p>
        </p:txBody>
      </p:sp>
      <p:sp>
        <p:nvSpPr>
          <p:cNvPr id="8" name="Title 1">
            <a:extLst>
              <a:ext uri="{FF2B5EF4-FFF2-40B4-BE49-F238E27FC236}">
                <a16:creationId xmlns:a16="http://schemas.microsoft.com/office/drawing/2014/main" id="{0C5F478F-3DED-4297-923A-38B02C737D1B}"/>
              </a:ext>
            </a:extLst>
          </p:cNvPr>
          <p:cNvSpPr txBox="1">
            <a:spLocks/>
          </p:cNvSpPr>
          <p:nvPr/>
        </p:nvSpPr>
        <p:spPr>
          <a:xfrm>
            <a:off x="457200" y="29157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Roboto" panose="02000000000000000000" pitchFamily="2" charset="0"/>
                <a:ea typeface="Roboto" panose="02000000000000000000" pitchFamily="2" charset="0"/>
                <a:cs typeface="+mj-cs"/>
              </a:defRPr>
            </a:lvl1pPr>
          </a:lstStyle>
          <a:p>
            <a:pPr algn="l"/>
            <a:r>
              <a:rPr lang="en-US" sz="3200" b="1" dirty="0">
                <a:latin typeface="Roboto"/>
              </a:rPr>
              <a:t>City Response Updates</a:t>
            </a:r>
            <a:br>
              <a:rPr lang="en-US" sz="2800" b="1" dirty="0">
                <a:latin typeface="Roboto"/>
              </a:rPr>
            </a:br>
            <a:r>
              <a:rPr lang="en-US" sz="2800" dirty="0">
                <a:latin typeface="Roboto"/>
              </a:rPr>
              <a:t>Shelter Referral</a:t>
            </a:r>
            <a:endParaRPr lang="en-US" sz="2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698C9C-0222-449D-A4E4-B3762137321E}"/>
              </a:ext>
            </a:extLst>
          </p:cNvPr>
          <p:cNvSpPr>
            <a:spLocks noGrp="1"/>
          </p:cNvSpPr>
          <p:nvPr>
            <p:ph idx="1"/>
          </p:nvPr>
        </p:nvSpPr>
        <p:spPr>
          <a:xfrm>
            <a:off x="457200" y="1798983"/>
            <a:ext cx="4282596" cy="4327180"/>
          </a:xfrm>
        </p:spPr>
        <p:txBody>
          <a:bodyPr vert="horz" lIns="91440" tIns="45720" rIns="91440" bIns="45720" rtlCol="0" anchor="t">
            <a:normAutofit/>
          </a:bodyPr>
          <a:lstStyle/>
          <a:p>
            <a:pPr>
              <a:buClr>
                <a:srgbClr val="00B0F0"/>
              </a:buClr>
              <a:buFont typeface="Wingdings" pitchFamily="2" charset="2"/>
              <a:buChar char="Ø"/>
            </a:pPr>
            <a:r>
              <a:rPr lang="en-US" sz="2400" dirty="0">
                <a:latin typeface="Lora"/>
              </a:rPr>
              <a:t>COVID-19 </a:t>
            </a:r>
            <a:r>
              <a:rPr lang="en-US" sz="2400" b="1" dirty="0">
                <a:solidFill>
                  <a:srgbClr val="00B0F0"/>
                </a:solidFill>
                <a:latin typeface="Lora"/>
              </a:rPr>
              <a:t>informational booklets</a:t>
            </a:r>
            <a:r>
              <a:rPr lang="en-US" sz="2400" dirty="0">
                <a:latin typeface="Lora"/>
              </a:rPr>
              <a:t> produced by Cook County Health will be available for pick up by shelter and outreach providers today.</a:t>
            </a:r>
          </a:p>
          <a:p>
            <a:pPr lvl="1">
              <a:buClr>
                <a:srgbClr val="00B0F0"/>
              </a:buClr>
            </a:pPr>
            <a:r>
              <a:rPr lang="en-US" sz="2000" b="1" dirty="0">
                <a:latin typeface="Lora"/>
              </a:rPr>
              <a:t>Date: </a:t>
            </a:r>
            <a:r>
              <a:rPr lang="en-US" sz="2000" dirty="0">
                <a:latin typeface="Lora"/>
              </a:rPr>
              <a:t>TODAY, Friday, April 10, 2020</a:t>
            </a:r>
          </a:p>
          <a:p>
            <a:pPr lvl="1">
              <a:buClr>
                <a:srgbClr val="00B0F0"/>
              </a:buClr>
            </a:pPr>
            <a:r>
              <a:rPr lang="en-US" sz="2000" b="1" dirty="0">
                <a:latin typeface="Lora"/>
              </a:rPr>
              <a:t>Pick-up time:</a:t>
            </a:r>
            <a:r>
              <a:rPr lang="en-US" sz="2000" dirty="0">
                <a:latin typeface="Lora"/>
              </a:rPr>
              <a:t> 2 p.m. – 5 p.m.</a:t>
            </a:r>
          </a:p>
          <a:p>
            <a:pPr lvl="1">
              <a:buClr>
                <a:srgbClr val="00B0F0"/>
              </a:buClr>
            </a:pPr>
            <a:r>
              <a:rPr lang="en-US" sz="2000" b="1" dirty="0">
                <a:latin typeface="Lora"/>
              </a:rPr>
              <a:t>Location: </a:t>
            </a:r>
            <a:r>
              <a:rPr lang="en-US" sz="2000" dirty="0">
                <a:latin typeface="Lora"/>
              </a:rPr>
              <a:t>DFSS, 1st Floor Conference Room</a:t>
            </a:r>
          </a:p>
          <a:p>
            <a:pPr lvl="1">
              <a:buFont typeface="Wingdings,Sans-Serif" panose="020B0604020202020204" pitchFamily="34" charset="0"/>
              <a:buChar char="§"/>
            </a:pPr>
            <a:endParaRPr lang="en-US" dirty="0"/>
          </a:p>
          <a:p>
            <a:endParaRPr lang="en-US" dirty="0"/>
          </a:p>
        </p:txBody>
      </p:sp>
      <p:pic>
        <p:nvPicPr>
          <p:cNvPr id="5" name="Picture 4">
            <a:extLst>
              <a:ext uri="{FF2B5EF4-FFF2-40B4-BE49-F238E27FC236}">
                <a16:creationId xmlns:a16="http://schemas.microsoft.com/office/drawing/2014/main" id="{1BBB64A5-FF21-41E9-A1AA-58E1729E7852}"/>
              </a:ext>
            </a:extLst>
          </p:cNvPr>
          <p:cNvPicPr>
            <a:picLocks noChangeAspect="1"/>
          </p:cNvPicPr>
          <p:nvPr/>
        </p:nvPicPr>
        <p:blipFill>
          <a:blip r:embed="rId2" cstate="print"/>
          <a:stretch>
            <a:fillRect/>
          </a:stretch>
        </p:blipFill>
        <p:spPr>
          <a:xfrm rot="10800000">
            <a:off x="4845106" y="1801925"/>
            <a:ext cx="3200768" cy="4169172"/>
          </a:xfrm>
          <a:prstGeom prst="rect">
            <a:avLst/>
          </a:prstGeom>
          <a:ln>
            <a:solidFill>
              <a:schemeClr val="tx1"/>
            </a:solidFill>
          </a:ln>
        </p:spPr>
      </p:pic>
      <p:sp>
        <p:nvSpPr>
          <p:cNvPr id="9" name="Title 1">
            <a:extLst>
              <a:ext uri="{FF2B5EF4-FFF2-40B4-BE49-F238E27FC236}">
                <a16:creationId xmlns:a16="http://schemas.microsoft.com/office/drawing/2014/main" id="{D8D3F6C8-D50A-4B72-AFA8-AF380F3CCDE0}"/>
              </a:ext>
            </a:extLst>
          </p:cNvPr>
          <p:cNvSpPr txBox="1">
            <a:spLocks/>
          </p:cNvSpPr>
          <p:nvPr/>
        </p:nvSpPr>
        <p:spPr>
          <a:xfrm>
            <a:off x="457200" y="29157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Roboto" panose="02000000000000000000" pitchFamily="2" charset="0"/>
                <a:ea typeface="Roboto" panose="02000000000000000000" pitchFamily="2" charset="0"/>
                <a:cs typeface="+mj-cs"/>
              </a:defRPr>
            </a:lvl1pPr>
          </a:lstStyle>
          <a:p>
            <a:pPr algn="l"/>
            <a:r>
              <a:rPr lang="en-US" sz="3200" b="1" dirty="0">
                <a:latin typeface="Roboto"/>
              </a:rPr>
              <a:t>City Response Updates</a:t>
            </a:r>
            <a:br>
              <a:rPr lang="en-US" sz="2800" b="1" dirty="0">
                <a:latin typeface="Roboto"/>
              </a:rPr>
            </a:br>
            <a:r>
              <a:rPr lang="en-US" sz="2800" dirty="0">
                <a:latin typeface="Roboto"/>
              </a:rPr>
              <a:t>Resources</a:t>
            </a:r>
            <a:endParaRPr lang="en-US" sz="2800" b="1" dirty="0"/>
          </a:p>
        </p:txBody>
      </p:sp>
    </p:spTree>
    <p:extLst>
      <p:ext uri="{BB962C8B-B14F-4D97-AF65-F5344CB8AC3E}">
        <p14:creationId xmlns:p14="http://schemas.microsoft.com/office/powerpoint/2010/main" val="348604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958D9A-1956-4BDD-A7A4-AE28D14ACB66}"/>
              </a:ext>
            </a:extLst>
          </p:cNvPr>
          <p:cNvSpPr>
            <a:spLocks noGrp="1"/>
          </p:cNvSpPr>
          <p:nvPr>
            <p:ph idx="1"/>
          </p:nvPr>
        </p:nvSpPr>
        <p:spPr>
          <a:xfrm>
            <a:off x="584540" y="1600199"/>
            <a:ext cx="7684537" cy="4525963"/>
          </a:xfrm>
        </p:spPr>
        <p:txBody>
          <a:bodyPr vert="horz" lIns="91440" tIns="45720" rIns="91440" bIns="45720" rtlCol="0" anchor="t">
            <a:noAutofit/>
          </a:bodyPr>
          <a:lstStyle/>
          <a:p>
            <a:pPr>
              <a:spcAft>
                <a:spcPts val="1200"/>
              </a:spcAft>
              <a:buClr>
                <a:srgbClr val="00B0F0"/>
              </a:buClr>
              <a:buFont typeface="Wingdings" pitchFamily="2" charset="2"/>
              <a:buChar char="Ø"/>
            </a:pPr>
            <a:r>
              <a:rPr lang="en-US" sz="2200" dirty="0">
                <a:latin typeface="Lora"/>
              </a:rPr>
              <a:t>DFSS Homeless Outreach Program (HOP) team and outreach providers are </a:t>
            </a:r>
            <a:r>
              <a:rPr lang="en-US" sz="2200" b="1" dirty="0">
                <a:solidFill>
                  <a:srgbClr val="00B0F0"/>
                </a:solidFill>
                <a:latin typeface="Lora"/>
              </a:rPr>
              <a:t>canvassing the city</a:t>
            </a:r>
            <a:r>
              <a:rPr lang="en-US" sz="2200" dirty="0">
                <a:latin typeface="Lora"/>
              </a:rPr>
              <a:t> to:</a:t>
            </a:r>
            <a:endParaRPr lang="en-US" sz="2200" dirty="0"/>
          </a:p>
          <a:p>
            <a:pPr lvl="1">
              <a:spcAft>
                <a:spcPts val="1200"/>
              </a:spcAft>
              <a:buClr>
                <a:srgbClr val="00B0F0"/>
              </a:buClr>
              <a:buFont typeface="Arial" pitchFamily="2" charset="2"/>
              <a:buChar char="•"/>
            </a:pPr>
            <a:r>
              <a:rPr lang="en-US" sz="2000" b="1" dirty="0">
                <a:solidFill>
                  <a:srgbClr val="00B0F0"/>
                </a:solidFill>
                <a:latin typeface="Lora"/>
              </a:rPr>
              <a:t>Share information</a:t>
            </a:r>
            <a:r>
              <a:rPr lang="en-US" sz="2000" dirty="0">
                <a:latin typeface="Lora"/>
              </a:rPr>
              <a:t> about COVID-19 along with preventative measures and resources</a:t>
            </a:r>
            <a:endParaRPr lang="en-US" sz="2000" dirty="0"/>
          </a:p>
          <a:p>
            <a:pPr lvl="1">
              <a:spcAft>
                <a:spcPts val="1200"/>
              </a:spcAft>
              <a:buClr>
                <a:srgbClr val="00B0F0"/>
              </a:buClr>
              <a:buFont typeface="Arial" pitchFamily="2" charset="2"/>
              <a:buChar char="•"/>
            </a:pPr>
            <a:r>
              <a:rPr lang="en-US" sz="2000" dirty="0">
                <a:latin typeface="Lora"/>
              </a:rPr>
              <a:t>Identify and </a:t>
            </a:r>
            <a:r>
              <a:rPr lang="en-US" sz="2000" b="1" dirty="0">
                <a:solidFill>
                  <a:srgbClr val="00B0F0"/>
                </a:solidFill>
                <a:latin typeface="Lora"/>
              </a:rPr>
              <a:t>monitor vulnerable unsheltered resident</a:t>
            </a:r>
          </a:p>
          <a:p>
            <a:pPr lvl="1">
              <a:spcAft>
                <a:spcPts val="1200"/>
              </a:spcAft>
              <a:buClr>
                <a:srgbClr val="00B0F0"/>
              </a:buClr>
              <a:buFont typeface="Arial" pitchFamily="2" charset="2"/>
              <a:buChar char="•"/>
            </a:pPr>
            <a:r>
              <a:rPr lang="en-US" sz="2000" dirty="0">
                <a:latin typeface="Lora"/>
              </a:rPr>
              <a:t>Connect residents to </a:t>
            </a:r>
            <a:r>
              <a:rPr lang="en-US" sz="2000" b="1" dirty="0">
                <a:solidFill>
                  <a:srgbClr val="00B0F0"/>
                </a:solidFill>
                <a:latin typeface="Lora"/>
              </a:rPr>
              <a:t>food, water, and sanitation resources.</a:t>
            </a:r>
            <a:r>
              <a:rPr lang="en-US" sz="2000" dirty="0">
                <a:solidFill>
                  <a:srgbClr val="00B0F0"/>
                </a:solidFill>
                <a:latin typeface="Lora"/>
              </a:rPr>
              <a:t> </a:t>
            </a:r>
            <a:r>
              <a:rPr lang="en-US" sz="2000" b="1" dirty="0">
                <a:solidFill>
                  <a:srgbClr val="00B0F0"/>
                </a:solidFill>
                <a:latin typeface="Lora"/>
              </a:rPr>
              <a:t>Porta-potties</a:t>
            </a:r>
            <a:r>
              <a:rPr lang="en-US" sz="2000" dirty="0">
                <a:latin typeface="Lora"/>
              </a:rPr>
              <a:t> have been set up at the larger encampment sites.</a:t>
            </a:r>
          </a:p>
          <a:p>
            <a:pPr lvl="1">
              <a:spcAft>
                <a:spcPts val="1200"/>
              </a:spcAft>
              <a:buClr>
                <a:srgbClr val="00B0F0"/>
              </a:buClr>
              <a:buFont typeface="Arial" pitchFamily="2" charset="2"/>
              <a:buChar char="•"/>
            </a:pPr>
            <a:r>
              <a:rPr lang="en-US" sz="2000" dirty="0">
                <a:latin typeface="Lora"/>
              </a:rPr>
              <a:t>Assess for symptoms using the </a:t>
            </a:r>
            <a:r>
              <a:rPr lang="en-US" sz="2000" b="1" dirty="0">
                <a:solidFill>
                  <a:srgbClr val="00B0F0"/>
                </a:solidFill>
                <a:latin typeface="Lora"/>
              </a:rPr>
              <a:t>CDPH screener </a:t>
            </a:r>
            <a:r>
              <a:rPr lang="en-US" sz="2000" dirty="0">
                <a:latin typeface="Lora"/>
              </a:rPr>
              <a:t>and triage screening from a Medical Reserve Corps (MRC) volunteer</a:t>
            </a:r>
          </a:p>
          <a:p>
            <a:pPr lvl="1">
              <a:spcAft>
                <a:spcPts val="1200"/>
              </a:spcAft>
              <a:buClr>
                <a:srgbClr val="00B0F0"/>
              </a:buClr>
              <a:buFont typeface="Arial" pitchFamily="2" charset="2"/>
              <a:buChar char="•"/>
            </a:pPr>
            <a:r>
              <a:rPr lang="en-US" sz="2000" b="1" dirty="0">
                <a:solidFill>
                  <a:srgbClr val="00B0F0"/>
                </a:solidFill>
                <a:latin typeface="Lora"/>
              </a:rPr>
              <a:t>Assess interest in shelter</a:t>
            </a:r>
            <a:r>
              <a:rPr lang="en-US" sz="2000" dirty="0">
                <a:latin typeface="Lora"/>
              </a:rPr>
              <a:t> and refer to temporary facilities</a:t>
            </a:r>
          </a:p>
          <a:p>
            <a:pPr>
              <a:buClr>
                <a:srgbClr val="00B0F0"/>
              </a:buClr>
              <a:buFont typeface="Wingdings" pitchFamily="2" charset="2"/>
              <a:buChar char="Ø"/>
            </a:pPr>
            <a:endParaRPr lang="en-US" sz="2200" dirty="0">
              <a:latin typeface="Lora"/>
            </a:endParaRPr>
          </a:p>
          <a:p>
            <a:pPr marL="0" indent="0">
              <a:buClr>
                <a:srgbClr val="00B0F0"/>
              </a:buClr>
              <a:buNone/>
            </a:pPr>
            <a:endParaRPr lang="en-US" sz="2200" b="1" dirty="0">
              <a:latin typeface="Lora"/>
            </a:endParaRPr>
          </a:p>
        </p:txBody>
      </p:sp>
      <p:sp>
        <p:nvSpPr>
          <p:cNvPr id="8" name="Title 1">
            <a:extLst>
              <a:ext uri="{FF2B5EF4-FFF2-40B4-BE49-F238E27FC236}">
                <a16:creationId xmlns:a16="http://schemas.microsoft.com/office/drawing/2014/main" id="{358DB760-B618-43AD-AFB9-7F75EB7FFA3B}"/>
              </a:ext>
            </a:extLst>
          </p:cNvPr>
          <p:cNvSpPr txBox="1">
            <a:spLocks/>
          </p:cNvSpPr>
          <p:nvPr/>
        </p:nvSpPr>
        <p:spPr>
          <a:xfrm>
            <a:off x="457200" y="29157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Roboto" panose="02000000000000000000" pitchFamily="2" charset="0"/>
                <a:ea typeface="Roboto" panose="02000000000000000000" pitchFamily="2" charset="0"/>
                <a:cs typeface="+mj-cs"/>
              </a:defRPr>
            </a:lvl1pPr>
          </a:lstStyle>
          <a:p>
            <a:pPr algn="l"/>
            <a:r>
              <a:rPr lang="en-US" sz="3200" b="1" dirty="0">
                <a:latin typeface="Roboto"/>
              </a:rPr>
              <a:t>City Response Updates</a:t>
            </a:r>
            <a:br>
              <a:rPr lang="en-US" sz="2800" b="1" dirty="0">
                <a:latin typeface="Roboto"/>
              </a:rPr>
            </a:br>
            <a:r>
              <a:rPr lang="en-US" sz="2800" dirty="0">
                <a:latin typeface="Roboto"/>
              </a:rPr>
              <a:t>Outreach</a:t>
            </a:r>
            <a:endParaRPr lang="en-US" sz="2800" b="1" dirty="0"/>
          </a:p>
        </p:txBody>
      </p:sp>
    </p:spTree>
    <p:extLst>
      <p:ext uri="{BB962C8B-B14F-4D97-AF65-F5344CB8AC3E}">
        <p14:creationId xmlns:p14="http://schemas.microsoft.com/office/powerpoint/2010/main" val="1682404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26A73-C294-42DE-9E36-94BDCBFD6236}"/>
              </a:ext>
            </a:extLst>
          </p:cNvPr>
          <p:cNvSpPr>
            <a:spLocks noGrp="1"/>
          </p:cNvSpPr>
          <p:nvPr>
            <p:ph type="title"/>
          </p:nvPr>
        </p:nvSpPr>
        <p:spPr/>
        <p:txBody>
          <a:bodyPr>
            <a:normAutofit/>
          </a:bodyPr>
          <a:lstStyle/>
          <a:p>
            <a:r>
              <a:rPr lang="en-US" b="1" dirty="0">
                <a:latin typeface="Roboto"/>
              </a:rPr>
              <a:t>What's coming next</a:t>
            </a:r>
            <a:endParaRPr lang="en-US" dirty="0"/>
          </a:p>
        </p:txBody>
      </p:sp>
      <p:sp>
        <p:nvSpPr>
          <p:cNvPr id="3" name="Content Placeholder 2">
            <a:extLst>
              <a:ext uri="{FF2B5EF4-FFF2-40B4-BE49-F238E27FC236}">
                <a16:creationId xmlns:a16="http://schemas.microsoft.com/office/drawing/2014/main" id="{31958D9A-1956-4BDD-A7A4-AE28D14ACB66}"/>
              </a:ext>
            </a:extLst>
          </p:cNvPr>
          <p:cNvSpPr>
            <a:spLocks noGrp="1"/>
          </p:cNvSpPr>
          <p:nvPr>
            <p:ph idx="1"/>
          </p:nvPr>
        </p:nvSpPr>
        <p:spPr>
          <a:xfrm>
            <a:off x="914399" y="1600199"/>
            <a:ext cx="7239000" cy="4525963"/>
          </a:xfrm>
        </p:spPr>
        <p:txBody>
          <a:bodyPr vert="horz" lIns="91440" tIns="45720" rIns="91440" bIns="45720" rtlCol="0" anchor="t">
            <a:normAutofit/>
          </a:bodyPr>
          <a:lstStyle/>
          <a:p>
            <a:pPr marL="285750" indent="-285750">
              <a:spcBef>
                <a:spcPts val="1400"/>
              </a:spcBef>
              <a:spcAft>
                <a:spcPts val="1200"/>
              </a:spcAft>
              <a:buClr>
                <a:srgbClr val="00B0F0"/>
              </a:buClr>
              <a:buFont typeface="Wingdings" pitchFamily="2" charset="2"/>
              <a:buChar char="Ø"/>
            </a:pPr>
            <a:r>
              <a:rPr lang="en-US" sz="2200" dirty="0">
                <a:latin typeface="Lora"/>
              </a:rPr>
              <a:t>Please </a:t>
            </a:r>
            <a:r>
              <a:rPr lang="en-US" sz="2200" b="1" dirty="0">
                <a:solidFill>
                  <a:srgbClr val="00B0F0"/>
                </a:solidFill>
                <a:latin typeface="Lora"/>
              </a:rPr>
              <a:t>keep DFSS informed</a:t>
            </a:r>
            <a:r>
              <a:rPr lang="en-US" sz="2200" dirty="0">
                <a:latin typeface="Lora"/>
              </a:rPr>
              <a:t> about any staffing shortages, bed availability, and suspected or confirmed COVID cases via the </a:t>
            </a:r>
            <a:r>
              <a:rPr lang="en-US" sz="2200" dirty="0">
                <a:latin typeface="Lora"/>
                <a:hlinkClick r:id="rId3"/>
              </a:rPr>
              <a:t>DFSS-Homeless@cityofchicago.org</a:t>
            </a:r>
            <a:r>
              <a:rPr lang="en-US" sz="2200" dirty="0">
                <a:latin typeface="Lora"/>
              </a:rPr>
              <a:t> email. </a:t>
            </a:r>
            <a:endParaRPr lang="en-US" dirty="0"/>
          </a:p>
          <a:p>
            <a:pPr marL="285750" indent="-285750">
              <a:spcBef>
                <a:spcPts val="1400"/>
              </a:spcBef>
              <a:spcAft>
                <a:spcPts val="1200"/>
              </a:spcAft>
              <a:buClr>
                <a:srgbClr val="00B0F0"/>
              </a:buClr>
              <a:buFont typeface="Wingdings" pitchFamily="2" charset="2"/>
              <a:buChar char="Ø"/>
            </a:pPr>
            <a:r>
              <a:rPr lang="en-US" sz="2200" dirty="0">
                <a:latin typeface="Lora"/>
              </a:rPr>
              <a:t>DFSS, CDPH, and All Chicago will continue to provide frequent updates and will hold </a:t>
            </a:r>
            <a:r>
              <a:rPr lang="en-US" sz="2200" b="1" dirty="0">
                <a:solidFill>
                  <a:srgbClr val="00B0F0"/>
                </a:solidFill>
                <a:latin typeface="Lora"/>
              </a:rPr>
              <a:t>weekly joint webinars</a:t>
            </a:r>
            <a:r>
              <a:rPr lang="en-US" sz="2200" dirty="0">
                <a:latin typeface="Lora"/>
              </a:rPr>
              <a:t>. </a:t>
            </a:r>
            <a:endParaRPr lang="en-US" sz="2200" dirty="0"/>
          </a:p>
        </p:txBody>
      </p:sp>
    </p:spTree>
    <p:extLst>
      <p:ext uri="{BB962C8B-B14F-4D97-AF65-F5344CB8AC3E}">
        <p14:creationId xmlns:p14="http://schemas.microsoft.com/office/powerpoint/2010/main" val="1833955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6225"/>
            <a:ext cx="7086600" cy="1143000"/>
          </a:xfrm>
        </p:spPr>
        <p:txBody>
          <a:bodyPr>
            <a:normAutofit/>
          </a:bodyPr>
          <a:lstStyle/>
          <a:p>
            <a:pPr algn="l"/>
            <a:r>
              <a:rPr lang="en-US" b="1" dirty="0">
                <a:latin typeface="Roboto"/>
              </a:rPr>
              <a:t>COVID-19 Current Status</a:t>
            </a:r>
          </a:p>
        </p:txBody>
      </p:sp>
      <p:sp>
        <p:nvSpPr>
          <p:cNvPr id="4" name="Rectangle 3"/>
          <p:cNvSpPr/>
          <p:nvPr/>
        </p:nvSpPr>
        <p:spPr>
          <a:xfrm>
            <a:off x="5410200" y="2057400"/>
            <a:ext cx="2286000" cy="1066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UPDATE</a:t>
            </a:r>
          </a:p>
        </p:txBody>
      </p:sp>
      <p:pic>
        <p:nvPicPr>
          <p:cNvPr id="6" name="Picture 5">
            <a:extLst>
              <a:ext uri="{FF2B5EF4-FFF2-40B4-BE49-F238E27FC236}">
                <a16:creationId xmlns:a16="http://schemas.microsoft.com/office/drawing/2014/main" id="{3DF27F20-552B-3748-AE79-D5F10A3CBC53}"/>
              </a:ext>
            </a:extLst>
          </p:cNvPr>
          <p:cNvPicPr>
            <a:picLocks noChangeAspect="1"/>
          </p:cNvPicPr>
          <p:nvPr/>
        </p:nvPicPr>
        <p:blipFill>
          <a:blip r:embed="rId2" cstate="print"/>
          <a:stretch>
            <a:fillRect/>
          </a:stretch>
        </p:blipFill>
        <p:spPr>
          <a:xfrm>
            <a:off x="242612" y="1752600"/>
            <a:ext cx="8658775" cy="3869531"/>
          </a:xfrm>
          <a:prstGeom prst="rect">
            <a:avLst/>
          </a:prstGeom>
        </p:spPr>
      </p:pic>
    </p:spTree>
    <p:extLst>
      <p:ext uri="{BB962C8B-B14F-4D97-AF65-F5344CB8AC3E}">
        <p14:creationId xmlns:p14="http://schemas.microsoft.com/office/powerpoint/2010/main" val="277372329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04E2-59F3-40C7-93DE-6638E0C93AF1}"/>
              </a:ext>
            </a:extLst>
          </p:cNvPr>
          <p:cNvSpPr>
            <a:spLocks noGrp="1"/>
          </p:cNvSpPr>
          <p:nvPr>
            <p:ph type="title"/>
          </p:nvPr>
        </p:nvSpPr>
        <p:spPr/>
        <p:txBody>
          <a:bodyPr/>
          <a:lstStyle/>
          <a:p>
            <a:r>
              <a:rPr lang="en-US" dirty="0"/>
              <a:t>Community Mitigation Goal</a:t>
            </a:r>
          </a:p>
        </p:txBody>
      </p:sp>
      <p:sp>
        <p:nvSpPr>
          <p:cNvPr id="3" name="Content Placeholder 2">
            <a:extLst>
              <a:ext uri="{FF2B5EF4-FFF2-40B4-BE49-F238E27FC236}">
                <a16:creationId xmlns:a16="http://schemas.microsoft.com/office/drawing/2014/main" id="{9A8FD879-0FEA-4BC0-A857-9173CFD61A65}"/>
              </a:ext>
            </a:extLst>
          </p:cNvPr>
          <p:cNvSpPr>
            <a:spLocks noGrp="1"/>
          </p:cNvSpPr>
          <p:nvPr>
            <p:ph idx="1"/>
          </p:nvPr>
        </p:nvSpPr>
        <p:spPr/>
        <p:txBody>
          <a:bodyPr>
            <a:normAutofit/>
          </a:bodyPr>
          <a:lstStyle/>
          <a:p>
            <a:pPr marL="0" indent="0" algn="ctr">
              <a:buNone/>
            </a:pPr>
            <a:endParaRPr lang="en-US" sz="2100" dirty="0"/>
          </a:p>
          <a:p>
            <a:pPr marL="0" indent="0" algn="ctr">
              <a:buNone/>
            </a:pPr>
            <a:r>
              <a:rPr lang="en-US" sz="2100" dirty="0"/>
              <a:t>Develop a city-wide system to </a:t>
            </a:r>
            <a:br>
              <a:rPr lang="en-US" sz="2100" dirty="0"/>
            </a:br>
            <a:r>
              <a:rPr lang="en-US" sz="2100" dirty="0"/>
              <a:t>prevent transmission of COVID-19 </a:t>
            </a:r>
            <a:br>
              <a:rPr lang="en-US" sz="2100" dirty="0"/>
            </a:br>
            <a:r>
              <a:rPr lang="en-US" sz="2100" dirty="0"/>
              <a:t>within congregate settings and </a:t>
            </a:r>
            <a:br>
              <a:rPr lang="en-US" sz="2100" dirty="0"/>
            </a:br>
            <a:r>
              <a:rPr lang="en-US" sz="2100" dirty="0"/>
              <a:t>provide compassionate care </a:t>
            </a:r>
            <a:br>
              <a:rPr lang="en-US" sz="2100" dirty="0"/>
            </a:br>
            <a:r>
              <a:rPr lang="en-US" sz="2100" dirty="0"/>
              <a:t>for people experiencing homelessness. </a:t>
            </a:r>
          </a:p>
        </p:txBody>
      </p:sp>
    </p:spTree>
    <p:extLst>
      <p:ext uri="{BB962C8B-B14F-4D97-AF65-F5344CB8AC3E}">
        <p14:creationId xmlns:p14="http://schemas.microsoft.com/office/powerpoint/2010/main" val="354922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ABDA-5CD9-41C5-A864-3D098AF1BD9A}"/>
              </a:ext>
            </a:extLst>
          </p:cNvPr>
          <p:cNvSpPr>
            <a:spLocks noGrp="1"/>
          </p:cNvSpPr>
          <p:nvPr>
            <p:ph type="title"/>
          </p:nvPr>
        </p:nvSpPr>
        <p:spPr/>
        <p:txBody>
          <a:bodyPr/>
          <a:lstStyle/>
          <a:p>
            <a:r>
              <a:rPr lang="en-US" dirty="0"/>
              <a:t>Community Mitigation Strategy</a:t>
            </a:r>
          </a:p>
        </p:txBody>
      </p:sp>
      <p:graphicFrame>
        <p:nvGraphicFramePr>
          <p:cNvPr id="4" name="Content Placeholder 3">
            <a:extLst>
              <a:ext uri="{FF2B5EF4-FFF2-40B4-BE49-F238E27FC236}">
                <a16:creationId xmlns:a16="http://schemas.microsoft.com/office/drawing/2014/main" id="{D76E0E7C-BD08-4B24-ACA8-5C384E706810}"/>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5044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04E2-59F3-40C7-93DE-6638E0C93AF1}"/>
              </a:ext>
            </a:extLst>
          </p:cNvPr>
          <p:cNvSpPr>
            <a:spLocks noGrp="1"/>
          </p:cNvSpPr>
          <p:nvPr>
            <p:ph type="title"/>
          </p:nvPr>
        </p:nvSpPr>
        <p:spPr/>
        <p:txBody>
          <a:bodyPr/>
          <a:lstStyle/>
          <a:p>
            <a:r>
              <a:rPr lang="en-US" dirty="0"/>
              <a:t>Community Mitigation Strategy</a:t>
            </a:r>
          </a:p>
        </p:txBody>
      </p:sp>
      <p:sp>
        <p:nvSpPr>
          <p:cNvPr id="3" name="Content Placeholder 2">
            <a:extLst>
              <a:ext uri="{FF2B5EF4-FFF2-40B4-BE49-F238E27FC236}">
                <a16:creationId xmlns:a16="http://schemas.microsoft.com/office/drawing/2014/main" id="{9A8FD879-0FEA-4BC0-A857-9173CFD61A65}"/>
              </a:ext>
            </a:extLst>
          </p:cNvPr>
          <p:cNvSpPr>
            <a:spLocks noGrp="1"/>
          </p:cNvSpPr>
          <p:nvPr>
            <p:ph idx="1"/>
          </p:nvPr>
        </p:nvSpPr>
        <p:spPr>
          <a:xfrm>
            <a:off x="609600" y="1941576"/>
            <a:ext cx="8117586" cy="4431792"/>
          </a:xfrm>
        </p:spPr>
        <p:txBody>
          <a:bodyPr>
            <a:normAutofit/>
          </a:bodyPr>
          <a:lstStyle/>
          <a:p>
            <a:pPr marL="0" indent="0">
              <a:buNone/>
            </a:pPr>
            <a:r>
              <a:rPr lang="en-US" b="1" u="sng" dirty="0"/>
              <a:t>PREVENT</a:t>
            </a:r>
          </a:p>
          <a:p>
            <a:r>
              <a:rPr lang="en-US" dirty="0">
                <a:solidFill>
                  <a:srgbClr val="00B050"/>
                </a:solidFill>
              </a:rPr>
              <a:t>Develop general </a:t>
            </a:r>
            <a:r>
              <a:rPr lang="en-US" b="1" dirty="0">
                <a:solidFill>
                  <a:srgbClr val="00B050"/>
                </a:solidFill>
              </a:rPr>
              <a:t>guidance and screening tools </a:t>
            </a:r>
            <a:r>
              <a:rPr lang="en-US" dirty="0">
                <a:solidFill>
                  <a:srgbClr val="00B050"/>
                </a:solidFill>
              </a:rPr>
              <a:t>for shelters and outreach workers.</a:t>
            </a:r>
          </a:p>
          <a:p>
            <a:r>
              <a:rPr lang="en-US" dirty="0">
                <a:solidFill>
                  <a:srgbClr val="FFC000"/>
                </a:solidFill>
              </a:rPr>
              <a:t>Decompress shelters to promote </a:t>
            </a:r>
            <a:r>
              <a:rPr lang="en-US" b="1" dirty="0">
                <a:solidFill>
                  <a:srgbClr val="FFC000"/>
                </a:solidFill>
              </a:rPr>
              <a:t>social distancing </a:t>
            </a:r>
            <a:r>
              <a:rPr lang="en-US" dirty="0">
                <a:solidFill>
                  <a:srgbClr val="FFC000"/>
                </a:solidFill>
              </a:rPr>
              <a:t>and create additional beds.</a:t>
            </a:r>
          </a:p>
          <a:p>
            <a:r>
              <a:rPr lang="en-US" dirty="0">
                <a:solidFill>
                  <a:srgbClr val="FFC000"/>
                </a:solidFill>
              </a:rPr>
              <a:t>Provide </a:t>
            </a:r>
            <a:r>
              <a:rPr lang="en-US" b="1" dirty="0">
                <a:solidFill>
                  <a:srgbClr val="FFC000"/>
                </a:solidFill>
              </a:rPr>
              <a:t>personal protective equipment </a:t>
            </a:r>
            <a:r>
              <a:rPr lang="en-US" dirty="0">
                <a:solidFill>
                  <a:srgbClr val="FFC000"/>
                </a:solidFill>
              </a:rPr>
              <a:t>(PPE) </a:t>
            </a:r>
            <a:r>
              <a:rPr lang="en-US" b="1" dirty="0">
                <a:solidFill>
                  <a:srgbClr val="FFC000"/>
                </a:solidFill>
              </a:rPr>
              <a:t>and</a:t>
            </a:r>
            <a:r>
              <a:rPr lang="en-US" dirty="0">
                <a:solidFill>
                  <a:srgbClr val="FFC000"/>
                </a:solidFill>
              </a:rPr>
              <a:t> </a:t>
            </a:r>
            <a:r>
              <a:rPr lang="en-US" b="1" dirty="0">
                <a:solidFill>
                  <a:srgbClr val="FFC000"/>
                </a:solidFill>
              </a:rPr>
              <a:t>thermometers </a:t>
            </a:r>
            <a:r>
              <a:rPr lang="en-US" dirty="0">
                <a:solidFill>
                  <a:srgbClr val="FFC000"/>
                </a:solidFill>
              </a:rPr>
              <a:t>for shelter staff, outreach workers and residents.</a:t>
            </a:r>
          </a:p>
          <a:p>
            <a:r>
              <a:rPr lang="en-US" sz="1575" dirty="0">
                <a:solidFill>
                  <a:srgbClr val="C00000"/>
                </a:solidFill>
              </a:rPr>
              <a:t>Establish </a:t>
            </a:r>
            <a:r>
              <a:rPr lang="en-US" sz="1575" b="1" dirty="0">
                <a:solidFill>
                  <a:srgbClr val="C00000"/>
                </a:solidFill>
              </a:rPr>
              <a:t>supportive housing for people at high risk</a:t>
            </a:r>
            <a:r>
              <a:rPr lang="en-US" sz="1575" dirty="0">
                <a:solidFill>
                  <a:srgbClr val="C00000"/>
                </a:solidFill>
              </a:rPr>
              <a:t> of hospitalization if they contract COVID-19. </a:t>
            </a:r>
            <a:r>
              <a:rPr lang="en-US" sz="1575" b="1" dirty="0">
                <a:solidFill>
                  <a:srgbClr val="C00000"/>
                </a:solidFill>
              </a:rPr>
              <a:t>(**NEW**)</a:t>
            </a:r>
          </a:p>
          <a:p>
            <a:pPr marL="0" indent="0">
              <a:buNone/>
            </a:pPr>
            <a:r>
              <a:rPr lang="en-US" b="1" u="sng" dirty="0"/>
              <a:t>IDENTIFY</a:t>
            </a:r>
          </a:p>
          <a:p>
            <a:r>
              <a:rPr lang="en-US" dirty="0">
                <a:solidFill>
                  <a:srgbClr val="FFC000"/>
                </a:solidFill>
              </a:rPr>
              <a:t>Make </a:t>
            </a:r>
            <a:r>
              <a:rPr lang="en-US" b="1" dirty="0">
                <a:solidFill>
                  <a:srgbClr val="FFC000"/>
                </a:solidFill>
              </a:rPr>
              <a:t>clinical screening / testing </a:t>
            </a:r>
            <a:r>
              <a:rPr lang="en-US" dirty="0">
                <a:solidFill>
                  <a:srgbClr val="FFC000"/>
                </a:solidFill>
              </a:rPr>
              <a:t>available for shelters and outreach workers.</a:t>
            </a:r>
          </a:p>
          <a:p>
            <a:r>
              <a:rPr lang="en-US" dirty="0">
                <a:solidFill>
                  <a:srgbClr val="FFC000"/>
                </a:solidFill>
              </a:rPr>
              <a:t>Prioritize </a:t>
            </a:r>
            <a:r>
              <a:rPr lang="en-US" b="1" dirty="0">
                <a:solidFill>
                  <a:srgbClr val="FFC000"/>
                </a:solidFill>
              </a:rPr>
              <a:t>investigation and providing tailored guidance </a:t>
            </a:r>
            <a:r>
              <a:rPr lang="en-US" dirty="0">
                <a:solidFill>
                  <a:srgbClr val="FFC000"/>
                </a:solidFill>
              </a:rPr>
              <a:t>for congregate settings when cases arise.</a:t>
            </a:r>
          </a:p>
          <a:p>
            <a:pPr marL="0" indent="0">
              <a:buNone/>
            </a:pPr>
            <a:r>
              <a:rPr lang="en-US" b="1" u="sng" dirty="0"/>
              <a:t>RESPOND</a:t>
            </a:r>
          </a:p>
          <a:p>
            <a:r>
              <a:rPr lang="en-US" dirty="0">
                <a:solidFill>
                  <a:srgbClr val="FFC000"/>
                </a:solidFill>
              </a:rPr>
              <a:t>Enable </a:t>
            </a:r>
            <a:r>
              <a:rPr lang="en-US" b="1" dirty="0">
                <a:solidFill>
                  <a:srgbClr val="FFC000"/>
                </a:solidFill>
              </a:rPr>
              <a:t>shelter and outreach-based referral </a:t>
            </a:r>
            <a:r>
              <a:rPr lang="en-US" dirty="0">
                <a:solidFill>
                  <a:srgbClr val="FFC000"/>
                </a:solidFill>
              </a:rPr>
              <a:t>for quarantine/isolation.</a:t>
            </a:r>
          </a:p>
          <a:p>
            <a:r>
              <a:rPr lang="en-US" dirty="0">
                <a:solidFill>
                  <a:srgbClr val="FFC000"/>
                </a:solidFill>
              </a:rPr>
              <a:t>Activate </a:t>
            </a:r>
            <a:r>
              <a:rPr lang="en-US" b="1" dirty="0">
                <a:solidFill>
                  <a:srgbClr val="FFC000"/>
                </a:solidFill>
              </a:rPr>
              <a:t>supported isolation facilities </a:t>
            </a:r>
            <a:r>
              <a:rPr lang="en-US" dirty="0">
                <a:solidFill>
                  <a:srgbClr val="FFC000"/>
                </a:solidFill>
              </a:rPr>
              <a:t>for people who are COVID+ with behavioral health needs.</a:t>
            </a:r>
          </a:p>
          <a:p>
            <a:pPr marL="342900" indent="-342900">
              <a:buFont typeface="+mj-lt"/>
              <a:buAutoNum type="arabicPeriod"/>
            </a:pPr>
            <a:endParaRPr lang="en-US" dirty="0"/>
          </a:p>
        </p:txBody>
      </p:sp>
    </p:spTree>
    <p:extLst>
      <p:ext uri="{BB962C8B-B14F-4D97-AF65-F5344CB8AC3E}">
        <p14:creationId xmlns:p14="http://schemas.microsoft.com/office/powerpoint/2010/main" val="1338906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04E2-59F3-40C7-93DE-6638E0C93AF1}"/>
              </a:ext>
            </a:extLst>
          </p:cNvPr>
          <p:cNvSpPr>
            <a:spLocks noGrp="1"/>
          </p:cNvSpPr>
          <p:nvPr>
            <p:ph type="title"/>
          </p:nvPr>
        </p:nvSpPr>
        <p:spPr>
          <a:xfrm>
            <a:off x="802386" y="484632"/>
            <a:ext cx="7808214" cy="1609344"/>
          </a:xfrm>
        </p:spPr>
        <p:txBody>
          <a:bodyPr/>
          <a:lstStyle/>
          <a:p>
            <a:r>
              <a:rPr lang="en-US" dirty="0"/>
              <a:t>Community Mitigation Strategy : Update</a:t>
            </a:r>
          </a:p>
        </p:txBody>
      </p:sp>
      <p:sp>
        <p:nvSpPr>
          <p:cNvPr id="3" name="Content Placeholder 2">
            <a:extLst>
              <a:ext uri="{FF2B5EF4-FFF2-40B4-BE49-F238E27FC236}">
                <a16:creationId xmlns:a16="http://schemas.microsoft.com/office/drawing/2014/main" id="{9A8FD879-0FEA-4BC0-A857-9173CFD61A65}"/>
              </a:ext>
            </a:extLst>
          </p:cNvPr>
          <p:cNvSpPr>
            <a:spLocks noGrp="1"/>
          </p:cNvSpPr>
          <p:nvPr>
            <p:ph sz="half" idx="1"/>
          </p:nvPr>
        </p:nvSpPr>
        <p:spPr/>
        <p:txBody>
          <a:bodyPr>
            <a:normAutofit/>
          </a:bodyPr>
          <a:lstStyle/>
          <a:p>
            <a:pPr marL="0" indent="0">
              <a:buNone/>
            </a:pPr>
            <a:br>
              <a:rPr lang="en-US" b="1" dirty="0"/>
            </a:br>
            <a:r>
              <a:rPr lang="en-US" b="1" dirty="0"/>
              <a:t>STRATEGY:</a:t>
            </a:r>
            <a:br>
              <a:rPr lang="en-US" b="1" dirty="0"/>
            </a:br>
            <a:r>
              <a:rPr lang="en-US" dirty="0"/>
              <a:t>Activate </a:t>
            </a:r>
            <a:r>
              <a:rPr lang="en-US" b="1" dirty="0"/>
              <a:t>supported isolation facilities </a:t>
            </a:r>
            <a:r>
              <a:rPr lang="en-US" dirty="0"/>
              <a:t>for people who are COVID+ with behavioral health needs.</a:t>
            </a:r>
            <a:br>
              <a:rPr lang="en-US" dirty="0"/>
            </a:br>
            <a:br>
              <a:rPr lang="en-US" dirty="0"/>
            </a:br>
            <a:r>
              <a:rPr lang="en-US" b="1" dirty="0"/>
              <a:t>STATUS: </a:t>
            </a:r>
            <a:r>
              <a:rPr lang="en-US" b="1" dirty="0">
                <a:solidFill>
                  <a:srgbClr val="FFC000"/>
                </a:solidFill>
              </a:rPr>
              <a:t>In Progress</a:t>
            </a:r>
            <a:br>
              <a:rPr lang="en-US" b="1" dirty="0"/>
            </a:br>
            <a:r>
              <a:rPr lang="en-US" dirty="0"/>
              <a:t>One facility currently operational</a:t>
            </a:r>
            <a:endParaRPr lang="en-US" b="1" dirty="0"/>
          </a:p>
        </p:txBody>
      </p:sp>
      <p:sp>
        <p:nvSpPr>
          <p:cNvPr id="4" name="Content Placeholder 3">
            <a:extLst>
              <a:ext uri="{FF2B5EF4-FFF2-40B4-BE49-F238E27FC236}">
                <a16:creationId xmlns:a16="http://schemas.microsoft.com/office/drawing/2014/main" id="{E8CDB9FD-F517-4869-B6A7-F076C112E121}"/>
              </a:ext>
            </a:extLst>
          </p:cNvPr>
          <p:cNvSpPr>
            <a:spLocks noGrp="1"/>
          </p:cNvSpPr>
          <p:nvPr>
            <p:ph sz="half" idx="2"/>
          </p:nvPr>
        </p:nvSpPr>
        <p:spPr>
          <a:xfrm>
            <a:off x="4648200" y="2194560"/>
            <a:ext cx="3691128" cy="3977640"/>
          </a:xfrm>
        </p:spPr>
        <p:txBody>
          <a:bodyPr/>
          <a:lstStyle/>
          <a:p>
            <a:r>
              <a:rPr lang="en-US" b="1" dirty="0"/>
              <a:t>Update: 100+ beds coming online at A Safe Haven by Saturday 4/11</a:t>
            </a:r>
          </a:p>
          <a:p>
            <a:pPr lvl="1">
              <a:buFont typeface="Wingdings" pitchFamily="2" charset="2"/>
              <a:buChar char="Ø"/>
            </a:pPr>
            <a:r>
              <a:rPr lang="en-US" b="1" dirty="0"/>
              <a:t>Updated discharge/intake protocols will be given to ERs through new HAN Alert; will clarify roles of other Q/I sites</a:t>
            </a:r>
          </a:p>
          <a:p>
            <a:r>
              <a:rPr lang="en-US" dirty="0"/>
              <a:t>Wraparound services provided by A Safe Haven and Rush University Medical Center</a:t>
            </a:r>
          </a:p>
          <a:p>
            <a:r>
              <a:rPr lang="en-US" dirty="0"/>
              <a:t>Referrals from hospitals, may consider other sources in the future</a:t>
            </a:r>
          </a:p>
          <a:p>
            <a:r>
              <a:rPr lang="en-US" dirty="0"/>
              <a:t>Model could be expanded or replicated based on need, actively pursuing other partnerships</a:t>
            </a:r>
          </a:p>
          <a:p>
            <a:endParaRPr lang="en-US" dirty="0"/>
          </a:p>
        </p:txBody>
      </p:sp>
    </p:spTree>
    <p:extLst>
      <p:ext uri="{BB962C8B-B14F-4D97-AF65-F5344CB8AC3E}">
        <p14:creationId xmlns:p14="http://schemas.microsoft.com/office/powerpoint/2010/main" val="1760244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04E2-59F3-40C7-93DE-6638E0C93AF1}"/>
              </a:ext>
            </a:extLst>
          </p:cNvPr>
          <p:cNvSpPr>
            <a:spLocks noGrp="1"/>
          </p:cNvSpPr>
          <p:nvPr>
            <p:ph type="title"/>
          </p:nvPr>
        </p:nvSpPr>
        <p:spPr>
          <a:xfrm>
            <a:off x="802386" y="484632"/>
            <a:ext cx="7882128" cy="1609344"/>
          </a:xfrm>
        </p:spPr>
        <p:txBody>
          <a:bodyPr/>
          <a:lstStyle/>
          <a:p>
            <a:r>
              <a:rPr lang="en-US" dirty="0"/>
              <a:t>Community Mitigation Strategy : Update</a:t>
            </a:r>
          </a:p>
        </p:txBody>
      </p:sp>
      <p:sp>
        <p:nvSpPr>
          <p:cNvPr id="3" name="Content Placeholder 2">
            <a:extLst>
              <a:ext uri="{FF2B5EF4-FFF2-40B4-BE49-F238E27FC236}">
                <a16:creationId xmlns:a16="http://schemas.microsoft.com/office/drawing/2014/main" id="{9A8FD879-0FEA-4BC0-A857-9173CFD61A65}"/>
              </a:ext>
            </a:extLst>
          </p:cNvPr>
          <p:cNvSpPr>
            <a:spLocks noGrp="1"/>
          </p:cNvSpPr>
          <p:nvPr>
            <p:ph sz="half" idx="1"/>
          </p:nvPr>
        </p:nvSpPr>
        <p:spPr>
          <a:xfrm>
            <a:off x="459486" y="1600200"/>
            <a:ext cx="3566160" cy="2301240"/>
          </a:xfrm>
        </p:spPr>
        <p:txBody>
          <a:bodyPr>
            <a:normAutofit/>
          </a:bodyPr>
          <a:lstStyle/>
          <a:p>
            <a:pPr marL="0" indent="0">
              <a:buNone/>
            </a:pPr>
            <a:endParaRPr lang="en-US" b="1" dirty="0"/>
          </a:p>
          <a:p>
            <a:pPr marL="0" indent="0">
              <a:buNone/>
            </a:pPr>
            <a:r>
              <a:rPr lang="en-US" b="1" dirty="0"/>
              <a:t>STRATEGY:</a:t>
            </a:r>
            <a:br>
              <a:rPr lang="en-US" b="1" dirty="0"/>
            </a:br>
            <a:r>
              <a:rPr lang="en-US" dirty="0"/>
              <a:t>Enable </a:t>
            </a:r>
            <a:r>
              <a:rPr lang="en-US" b="1" dirty="0"/>
              <a:t>shelter and outreach-based referral </a:t>
            </a:r>
            <a:r>
              <a:rPr lang="en-US" dirty="0"/>
              <a:t>for quarantine/isolation.</a:t>
            </a:r>
          </a:p>
          <a:p>
            <a:pPr marL="0" indent="0">
              <a:buNone/>
            </a:pPr>
            <a:br>
              <a:rPr lang="en-US" b="1" dirty="0"/>
            </a:br>
            <a:r>
              <a:rPr lang="en-US" b="1" dirty="0"/>
              <a:t>STATUS: </a:t>
            </a:r>
            <a:r>
              <a:rPr lang="en-US" b="1" dirty="0">
                <a:solidFill>
                  <a:srgbClr val="FFC000"/>
                </a:solidFill>
              </a:rPr>
              <a:t>In Progress</a:t>
            </a:r>
            <a:br>
              <a:rPr lang="en-US" b="1" dirty="0">
                <a:solidFill>
                  <a:srgbClr val="FFC000"/>
                </a:solidFill>
              </a:rPr>
            </a:br>
            <a:r>
              <a:rPr lang="en-US" dirty="0"/>
              <a:t>One facility currently operational, pilot with Lawndale Christian Health Center (LCHC)</a:t>
            </a:r>
            <a:endParaRPr lang="en-US" b="1" dirty="0">
              <a:solidFill>
                <a:srgbClr val="FFC000"/>
              </a:solidFill>
            </a:endParaRPr>
          </a:p>
        </p:txBody>
      </p:sp>
      <p:sp>
        <p:nvSpPr>
          <p:cNvPr id="4" name="Content Placeholder 3">
            <a:extLst>
              <a:ext uri="{FF2B5EF4-FFF2-40B4-BE49-F238E27FC236}">
                <a16:creationId xmlns:a16="http://schemas.microsoft.com/office/drawing/2014/main" id="{21B1A9BC-03D8-4CC1-A18F-C2E2ABE66161}"/>
              </a:ext>
            </a:extLst>
          </p:cNvPr>
          <p:cNvSpPr>
            <a:spLocks noGrp="1"/>
          </p:cNvSpPr>
          <p:nvPr>
            <p:ph sz="half" idx="2"/>
          </p:nvPr>
        </p:nvSpPr>
        <p:spPr>
          <a:xfrm>
            <a:off x="742950" y="4098987"/>
            <a:ext cx="7882128" cy="3977640"/>
          </a:xfrm>
        </p:spPr>
        <p:txBody>
          <a:bodyPr>
            <a:normAutofit/>
          </a:bodyPr>
          <a:lstStyle/>
          <a:p>
            <a:r>
              <a:rPr lang="en-US" dirty="0"/>
              <a:t>200-bed facility now available, operated by LCHC</a:t>
            </a:r>
          </a:p>
          <a:p>
            <a:r>
              <a:rPr lang="en-US" dirty="0"/>
              <a:t>LCHC and UIC conduct shelter-based screening </a:t>
            </a:r>
          </a:p>
          <a:p>
            <a:r>
              <a:rPr lang="en-US" dirty="0"/>
              <a:t>People with symptoms are transported to the facility for COVID-19 testing </a:t>
            </a:r>
          </a:p>
          <a:p>
            <a:r>
              <a:rPr lang="en-US" dirty="0"/>
              <a:t>High-risk individuals (&gt;55, no co-morbidities; &gt;60 w/ co-morbidities) moved out of congregate settings with known outbreaks</a:t>
            </a:r>
          </a:p>
          <a:p>
            <a:r>
              <a:rPr lang="en-US" dirty="0"/>
              <a:t>People who test positive are referred to A Safe Haven for isolation; low-risk people who test negative can safely return to shelter; high-risk people who test negative can remain in LCHD facility</a:t>
            </a:r>
          </a:p>
          <a:p>
            <a:r>
              <a:rPr lang="en-US" dirty="0"/>
              <a:t>City working to scale this model across city</a:t>
            </a:r>
          </a:p>
          <a:p>
            <a:endParaRPr lang="en-US" dirty="0"/>
          </a:p>
        </p:txBody>
      </p:sp>
      <p:sp>
        <p:nvSpPr>
          <p:cNvPr id="5" name="Content Placeholder 2">
            <a:extLst>
              <a:ext uri="{FF2B5EF4-FFF2-40B4-BE49-F238E27FC236}">
                <a16:creationId xmlns:a16="http://schemas.microsoft.com/office/drawing/2014/main" id="{3837FE19-FCB4-224A-8C10-DFF0CF86BD93}"/>
              </a:ext>
            </a:extLst>
          </p:cNvPr>
          <p:cNvSpPr txBox="1">
            <a:spLocks/>
          </p:cNvSpPr>
          <p:nvPr/>
        </p:nvSpPr>
        <p:spPr>
          <a:xfrm>
            <a:off x="4684014" y="1797747"/>
            <a:ext cx="3657600" cy="2301240"/>
          </a:xfrm>
          <a:prstGeom prst="rect">
            <a:avLst/>
          </a:prstGeom>
        </p:spPr>
        <p:txBody>
          <a:bodyPr vert="horz" lIns="91440" tIns="45720" rIns="91440" bIns="45720" rtlCol="0">
            <a:normAutofit/>
          </a:bodyPr>
          <a:lstStyle>
            <a:lvl1pPr marL="137160" indent="-137160" algn="l" defTabSz="685800" rtl="0" eaLnBrk="1" latinLnBrk="0" hangingPunct="1">
              <a:lnSpc>
                <a:spcPct val="90000"/>
              </a:lnSpc>
              <a:spcBef>
                <a:spcPts val="900"/>
              </a:spcBef>
              <a:buClr>
                <a:srgbClr val="E4002B"/>
              </a:buClr>
              <a:buSzPct val="90000"/>
              <a:buFont typeface="Arial"/>
              <a:buChar char="•"/>
              <a:defRPr sz="1500" kern="1200">
                <a:solidFill>
                  <a:srgbClr val="005899"/>
                </a:solidFill>
                <a:latin typeface="Century Gothic"/>
                <a:ea typeface="+mn-ea"/>
                <a:cs typeface="+mn-cs"/>
              </a:defRPr>
            </a:lvl1pPr>
            <a:lvl2pPr marL="342900" indent="-137160" algn="l" defTabSz="685800" rtl="0" eaLnBrk="1" latinLnBrk="0" hangingPunct="1">
              <a:lnSpc>
                <a:spcPct val="90000"/>
              </a:lnSpc>
              <a:spcBef>
                <a:spcPts val="300"/>
              </a:spcBef>
              <a:spcAft>
                <a:spcPts val="150"/>
              </a:spcAft>
              <a:buClr>
                <a:srgbClr val="E4002B"/>
              </a:buClr>
              <a:buSzPct val="90000"/>
              <a:buFont typeface="Arial"/>
              <a:buChar char="•"/>
              <a:defRPr sz="1350" kern="1200">
                <a:solidFill>
                  <a:srgbClr val="005899"/>
                </a:solidFill>
                <a:latin typeface="Century Gothic"/>
                <a:ea typeface="+mn-ea"/>
                <a:cs typeface="+mn-cs"/>
              </a:defRPr>
            </a:lvl2pPr>
            <a:lvl3pPr marL="548640" indent="-137160" algn="l" defTabSz="685800" rtl="0" eaLnBrk="1" latinLnBrk="0" hangingPunct="1">
              <a:lnSpc>
                <a:spcPct val="90000"/>
              </a:lnSpc>
              <a:spcBef>
                <a:spcPts val="300"/>
              </a:spcBef>
              <a:spcAft>
                <a:spcPts val="150"/>
              </a:spcAft>
              <a:buClr>
                <a:srgbClr val="E4002B"/>
              </a:buClr>
              <a:buSzPct val="90000"/>
              <a:buFont typeface="Arial"/>
              <a:buChar char="•"/>
              <a:defRPr sz="1200" kern="1200">
                <a:solidFill>
                  <a:srgbClr val="005899"/>
                </a:solidFill>
                <a:latin typeface="Century Gothic"/>
                <a:ea typeface="+mn-ea"/>
                <a:cs typeface="+mn-cs"/>
              </a:defRPr>
            </a:lvl3pPr>
            <a:lvl4pPr marL="754380" indent="-137160" algn="l" defTabSz="685800" rtl="0" eaLnBrk="1" latinLnBrk="0" hangingPunct="1">
              <a:lnSpc>
                <a:spcPct val="90000"/>
              </a:lnSpc>
              <a:spcBef>
                <a:spcPts val="300"/>
              </a:spcBef>
              <a:spcAft>
                <a:spcPts val="150"/>
              </a:spcAft>
              <a:buClr>
                <a:srgbClr val="E4002B"/>
              </a:buClr>
              <a:buSzPct val="90000"/>
              <a:buFont typeface="Arial"/>
              <a:buChar char="•"/>
              <a:defRPr sz="1200" kern="1200">
                <a:solidFill>
                  <a:srgbClr val="005899"/>
                </a:solidFill>
                <a:latin typeface="Century Gothic"/>
                <a:ea typeface="+mn-ea"/>
                <a:cs typeface="+mn-cs"/>
              </a:defRPr>
            </a:lvl4pPr>
            <a:lvl5pPr marL="960120" indent="-137160" algn="l" defTabSz="685800" rtl="0" eaLnBrk="1" latinLnBrk="0" hangingPunct="1">
              <a:lnSpc>
                <a:spcPct val="90000"/>
              </a:lnSpc>
              <a:spcBef>
                <a:spcPts val="300"/>
              </a:spcBef>
              <a:spcAft>
                <a:spcPts val="150"/>
              </a:spcAft>
              <a:buClr>
                <a:srgbClr val="E4002B"/>
              </a:buClr>
              <a:buSzPct val="90000"/>
              <a:buFont typeface="Arial"/>
              <a:buChar char="•"/>
              <a:defRPr sz="1200" kern="1200">
                <a:solidFill>
                  <a:srgbClr val="005899"/>
                </a:solidFill>
                <a:latin typeface="Century Gothic"/>
                <a:ea typeface="+mn-ea"/>
                <a:cs typeface="+mn-cs"/>
              </a:defRPr>
            </a:lvl5pPr>
            <a:lvl6pPr marL="1200000" indent="-171450" algn="l" defTabSz="685800" rtl="0" eaLnBrk="1" latinLnBrk="0" hangingPunct="1">
              <a:lnSpc>
                <a:spcPct val="90000"/>
              </a:lnSpc>
              <a:spcBef>
                <a:spcPts val="300"/>
              </a:spcBef>
              <a:spcAft>
                <a:spcPts val="150"/>
              </a:spcAft>
              <a:buClr>
                <a:schemeClr val="accent2"/>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2"/>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2"/>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2"/>
              </a:buClr>
              <a:buSzPct val="85000"/>
              <a:buFont typeface="Wingdings" pitchFamily="2" charset="2"/>
              <a:buChar char="§"/>
              <a:defRPr sz="1200" kern="1200">
                <a:solidFill>
                  <a:schemeClr val="tx1"/>
                </a:solidFill>
                <a:latin typeface="+mn-lt"/>
                <a:ea typeface="+mn-ea"/>
                <a:cs typeface="+mn-cs"/>
              </a:defRPr>
            </a:lvl9pPr>
          </a:lstStyle>
          <a:p>
            <a:pPr marL="0" indent="0">
              <a:buNone/>
            </a:pPr>
            <a:r>
              <a:rPr lang="en-US" b="1" dirty="0"/>
              <a:t>STRATEGY:</a:t>
            </a:r>
            <a:br>
              <a:rPr lang="en-US" b="1" dirty="0"/>
            </a:br>
            <a:r>
              <a:rPr lang="en-US" dirty="0"/>
              <a:t>Establish </a:t>
            </a:r>
            <a:r>
              <a:rPr lang="en-US" b="1" dirty="0"/>
              <a:t>supportive housing for people at high risk</a:t>
            </a:r>
            <a:r>
              <a:rPr lang="en-US" dirty="0"/>
              <a:t> of hospitalization if they contract COVID-19.</a:t>
            </a:r>
          </a:p>
          <a:p>
            <a:pPr marL="0" indent="0">
              <a:buNone/>
            </a:pPr>
            <a:endParaRPr lang="en-US" sz="100" b="1" dirty="0"/>
          </a:p>
          <a:p>
            <a:pPr marL="0" indent="0">
              <a:buNone/>
            </a:pPr>
            <a:r>
              <a:rPr lang="en-US" b="1" dirty="0"/>
              <a:t>STATUS: </a:t>
            </a:r>
            <a:r>
              <a:rPr lang="en-US" b="1" dirty="0">
                <a:solidFill>
                  <a:srgbClr val="FFC000"/>
                </a:solidFill>
              </a:rPr>
              <a:t>In Progress</a:t>
            </a:r>
            <a:br>
              <a:rPr lang="en-US" b="1" dirty="0"/>
            </a:br>
            <a:r>
              <a:rPr lang="en-US" dirty="0"/>
              <a:t>One facility currently operational, pilot with Lawndale Christian Health Center (LCHC)</a:t>
            </a:r>
          </a:p>
        </p:txBody>
      </p:sp>
    </p:spTree>
    <p:extLst>
      <p:ext uri="{BB962C8B-B14F-4D97-AF65-F5344CB8AC3E}">
        <p14:creationId xmlns:p14="http://schemas.microsoft.com/office/powerpoint/2010/main" val="75865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651815"/>
            <a:ext cx="8116887" cy="2267847"/>
          </a:xfrm>
        </p:spPr>
        <p:txBody>
          <a:bodyPr>
            <a:normAutofit/>
          </a:bodyPr>
          <a:lstStyle/>
          <a:p>
            <a:r>
              <a:rPr lang="en-US" sz="3100" dirty="0"/>
              <a:t>Homeless Services Division &amp;  Continuum of care </a:t>
            </a:r>
            <a:r>
              <a:rPr lang="en-US" sz="3100" b="1" i="0" u="none" strike="noStrike" baseline="0" dirty="0">
                <a:solidFill>
                  <a:srgbClr val="000000"/>
                </a:solidFill>
              </a:rPr>
              <a:t>COVID-19 Update </a:t>
            </a:r>
            <a:endParaRPr lang="en-US" sz="3100" dirty="0"/>
          </a:p>
        </p:txBody>
      </p:sp>
      <p:sp>
        <p:nvSpPr>
          <p:cNvPr id="3" name="Subtitle 2"/>
          <p:cNvSpPr>
            <a:spLocks noGrp="1"/>
          </p:cNvSpPr>
          <p:nvPr>
            <p:ph type="body" idx="1"/>
          </p:nvPr>
        </p:nvSpPr>
        <p:spPr>
          <a:xfrm>
            <a:off x="722313" y="2014268"/>
            <a:ext cx="7772400" cy="637546"/>
          </a:xfrm>
        </p:spPr>
        <p:txBody>
          <a:bodyPr>
            <a:normAutofit/>
          </a:bodyPr>
          <a:lstStyle/>
          <a:p>
            <a:r>
              <a:rPr lang="en-US" sz="2000" dirty="0">
                <a:solidFill>
                  <a:srgbClr val="FF0000"/>
                </a:solidFill>
                <a:latin typeface="Big Shoulders Display"/>
              </a:rPr>
              <a:t>Connecting our </a:t>
            </a:r>
            <a:r>
              <a:rPr lang="en-US" dirty="0">
                <a:solidFill>
                  <a:srgbClr val="FF0000"/>
                </a:solidFill>
                <a:latin typeface="Big Shoulders Display"/>
              </a:rPr>
              <a:t>Partners</a:t>
            </a:r>
            <a:r>
              <a:rPr lang="en-US" sz="2000" dirty="0">
                <a:solidFill>
                  <a:srgbClr val="FF0000"/>
                </a:solidFill>
                <a:latin typeface="Big Shoulders Display"/>
              </a:rPr>
              <a:t> with Information to Stay Healthy</a:t>
            </a:r>
          </a:p>
        </p:txBody>
      </p:sp>
      <p:sp>
        <p:nvSpPr>
          <p:cNvPr id="4" name="Rectangle 3"/>
          <p:cNvSpPr/>
          <p:nvPr/>
        </p:nvSpPr>
        <p:spPr>
          <a:xfrm>
            <a:off x="4495800" y="6172200"/>
            <a:ext cx="4572000" cy="369332"/>
          </a:xfrm>
          <a:prstGeom prst="rect">
            <a:avLst/>
          </a:prstGeom>
        </p:spPr>
        <p:txBody>
          <a:bodyPr anchor="t">
            <a:spAutoFit/>
          </a:bodyPr>
          <a:lstStyle/>
          <a:p>
            <a:r>
              <a:rPr lang="en-US" dirty="0"/>
              <a:t>Information Current as of April 10, 2020</a:t>
            </a:r>
          </a:p>
        </p:txBody>
      </p:sp>
      <p:sp>
        <p:nvSpPr>
          <p:cNvPr id="5" name="Subtitle 2"/>
          <p:cNvSpPr txBox="1">
            <a:spLocks/>
          </p:cNvSpPr>
          <p:nvPr/>
        </p:nvSpPr>
        <p:spPr>
          <a:xfrm>
            <a:off x="762000" y="4086854"/>
            <a:ext cx="7772400" cy="63754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effectLst/>
                <a:uLnTx/>
                <a:uFillTx/>
                <a:latin typeface="Big Shoulders Display"/>
                <a:ea typeface="+mn-ea"/>
                <a:cs typeface="+mn-cs"/>
              </a:rPr>
              <a:t>Presented by All Chicago, DFSS and CDPH</a:t>
            </a:r>
          </a:p>
        </p:txBody>
      </p:sp>
      <p:pic>
        <p:nvPicPr>
          <p:cNvPr id="6" name="Picture 2">
            <a:extLst>
              <a:ext uri="{FF2B5EF4-FFF2-40B4-BE49-F238E27FC236}">
                <a16:creationId xmlns:a16="http://schemas.microsoft.com/office/drawing/2014/main" id="{EBE66701-D23D-4E87-AE0B-8FF6BB23C6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990600"/>
            <a:ext cx="1967632" cy="53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a:extLst>
              <a:ext uri="{FF2B5EF4-FFF2-40B4-BE49-F238E27FC236}">
                <a16:creationId xmlns:a16="http://schemas.microsoft.com/office/drawing/2014/main" id="{71E94054-5E68-4FB2-8C86-51C22FA7DCAB}"/>
              </a:ext>
            </a:extLst>
          </p:cNvPr>
          <p:cNvPicPr>
            <a:picLocks noChangeAspect="1"/>
          </p:cNvPicPr>
          <p:nvPr/>
        </p:nvPicPr>
        <p:blipFill>
          <a:blip r:embed="rId4"/>
          <a:stretch>
            <a:fillRect/>
          </a:stretch>
        </p:blipFill>
        <p:spPr>
          <a:xfrm>
            <a:off x="6468305" y="754957"/>
            <a:ext cx="2290603" cy="868138"/>
          </a:xfrm>
          <a:prstGeom prst="rect">
            <a:avLst/>
          </a:prstGeom>
        </p:spPr>
      </p:pic>
    </p:spTree>
    <p:extLst>
      <p:ext uri="{BB962C8B-B14F-4D97-AF65-F5344CB8AC3E}">
        <p14:creationId xmlns:p14="http://schemas.microsoft.com/office/powerpoint/2010/main" val="2732774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9FE4D-380A-8C4F-AEAA-32FEE40C0C46}"/>
              </a:ext>
            </a:extLst>
          </p:cNvPr>
          <p:cNvSpPr>
            <a:spLocks noGrp="1"/>
          </p:cNvSpPr>
          <p:nvPr>
            <p:ph type="title"/>
          </p:nvPr>
        </p:nvSpPr>
        <p:spPr>
          <a:xfrm>
            <a:off x="802386" y="484632"/>
            <a:ext cx="8341614" cy="1609344"/>
          </a:xfrm>
        </p:spPr>
        <p:txBody>
          <a:bodyPr/>
          <a:lstStyle/>
          <a:p>
            <a:r>
              <a:rPr lang="en-US" dirty="0"/>
              <a:t>Challenges</a:t>
            </a:r>
          </a:p>
        </p:txBody>
      </p:sp>
      <p:sp>
        <p:nvSpPr>
          <p:cNvPr id="3" name="Content Placeholder 2">
            <a:extLst>
              <a:ext uri="{FF2B5EF4-FFF2-40B4-BE49-F238E27FC236}">
                <a16:creationId xmlns:a16="http://schemas.microsoft.com/office/drawing/2014/main" id="{7AAEA5A0-CCC2-6B4F-AB88-323869789EFE}"/>
              </a:ext>
            </a:extLst>
          </p:cNvPr>
          <p:cNvSpPr>
            <a:spLocks noGrp="1"/>
          </p:cNvSpPr>
          <p:nvPr>
            <p:ph idx="1"/>
          </p:nvPr>
        </p:nvSpPr>
        <p:spPr>
          <a:xfrm>
            <a:off x="154687" y="2357772"/>
            <a:ext cx="2446999" cy="3038094"/>
          </a:xfrm>
          <a:solidFill>
            <a:schemeClr val="accent4">
              <a:lumMod val="40000"/>
              <a:lumOff val="60000"/>
            </a:schemeClr>
          </a:solidFill>
        </p:spPr>
        <p:txBody>
          <a:bodyPr>
            <a:normAutofit fontScale="92500" lnSpcReduction="10000"/>
          </a:bodyPr>
          <a:lstStyle/>
          <a:p>
            <a:endParaRPr lang="en-US" sz="2100" dirty="0"/>
          </a:p>
          <a:p>
            <a:r>
              <a:rPr lang="en-US" sz="2100" dirty="0"/>
              <a:t>Staffing shortages in congregate settings</a:t>
            </a:r>
          </a:p>
          <a:p>
            <a:r>
              <a:rPr lang="en-US" sz="2100" dirty="0"/>
              <a:t>Lack of internal medical staff or clinical linkages</a:t>
            </a:r>
          </a:p>
          <a:p>
            <a:r>
              <a:rPr lang="en-US" sz="2100" dirty="0"/>
              <a:t>Shortage of providers for wrap around support</a:t>
            </a:r>
          </a:p>
          <a:p>
            <a:pPr marL="0" indent="0">
              <a:buNone/>
            </a:pPr>
            <a:endParaRPr lang="en-US" dirty="0"/>
          </a:p>
        </p:txBody>
      </p:sp>
      <p:sp>
        <p:nvSpPr>
          <p:cNvPr id="5" name="Content Placeholder 2">
            <a:extLst>
              <a:ext uri="{FF2B5EF4-FFF2-40B4-BE49-F238E27FC236}">
                <a16:creationId xmlns:a16="http://schemas.microsoft.com/office/drawing/2014/main" id="{4A07E661-BF20-254E-9D33-E225532F8246}"/>
              </a:ext>
            </a:extLst>
          </p:cNvPr>
          <p:cNvSpPr txBox="1">
            <a:spLocks/>
          </p:cNvSpPr>
          <p:nvPr/>
        </p:nvSpPr>
        <p:spPr>
          <a:xfrm>
            <a:off x="3408806" y="2357772"/>
            <a:ext cx="2363343" cy="3038094"/>
          </a:xfrm>
          <a:prstGeom prst="rect">
            <a:avLst/>
          </a:prstGeom>
          <a:solidFill>
            <a:schemeClr val="accent4">
              <a:lumMod val="40000"/>
              <a:lumOff val="60000"/>
            </a:schemeClr>
          </a:solidFill>
        </p:spPr>
        <p:txBody>
          <a:bodyPr vert="horz" lIns="68580" tIns="34290" rIns="68580" bIns="34290" rtlCol="0">
            <a:normAutofit/>
          </a:bodyPr>
          <a:lstStyle>
            <a:lvl1pPr marL="182880" indent="-182880" algn="l" defTabSz="914400" rtl="0" eaLnBrk="1" latinLnBrk="0" hangingPunct="1">
              <a:lnSpc>
                <a:spcPct val="90000"/>
              </a:lnSpc>
              <a:spcBef>
                <a:spcPts val="1200"/>
              </a:spcBef>
              <a:buClr>
                <a:srgbClr val="E4002B"/>
              </a:buClr>
              <a:buSzPct val="90000"/>
              <a:buFont typeface="Arial"/>
              <a:buChar char="•"/>
              <a:defRPr sz="2000" kern="1200">
                <a:solidFill>
                  <a:srgbClr val="005899"/>
                </a:solidFill>
                <a:latin typeface="Century Gothic"/>
                <a:ea typeface="+mn-ea"/>
                <a:cs typeface="+mn-cs"/>
              </a:defRPr>
            </a:lvl1pPr>
            <a:lvl2pPr marL="457200" indent="-182880" algn="l" defTabSz="914400" rtl="0" eaLnBrk="1" latinLnBrk="0" hangingPunct="1">
              <a:lnSpc>
                <a:spcPct val="90000"/>
              </a:lnSpc>
              <a:spcBef>
                <a:spcPts val="400"/>
              </a:spcBef>
              <a:spcAft>
                <a:spcPts val="200"/>
              </a:spcAft>
              <a:buClr>
                <a:srgbClr val="E4002B"/>
              </a:buClr>
              <a:buSzPct val="90000"/>
              <a:buFont typeface="Arial"/>
              <a:buChar char="•"/>
              <a:defRPr sz="1800" kern="1200">
                <a:solidFill>
                  <a:srgbClr val="005899"/>
                </a:solidFill>
                <a:latin typeface="Century Gothic"/>
                <a:ea typeface="+mn-ea"/>
                <a:cs typeface="+mn-cs"/>
              </a:defRPr>
            </a:lvl2pPr>
            <a:lvl3pPr marL="73152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3pPr>
            <a:lvl4pPr marL="100584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4pPr>
            <a:lvl5pPr marL="128016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137160" indent="-137160" defTabSz="685800">
              <a:spcBef>
                <a:spcPts val="900"/>
              </a:spcBef>
            </a:pPr>
            <a:endParaRPr lang="en-US" sz="2100" dirty="0"/>
          </a:p>
          <a:p>
            <a:pPr marL="0" indent="0" algn="ctr" defTabSz="685800">
              <a:spcBef>
                <a:spcPts val="900"/>
              </a:spcBef>
              <a:buNone/>
            </a:pPr>
            <a:endParaRPr lang="en-US" sz="2100" dirty="0"/>
          </a:p>
          <a:p>
            <a:pPr marL="0" indent="0" algn="ctr" defTabSz="685800">
              <a:spcBef>
                <a:spcPts val="900"/>
              </a:spcBef>
              <a:buNone/>
            </a:pPr>
            <a:r>
              <a:rPr lang="en-US" sz="2100" dirty="0"/>
              <a:t>Outbreaks reported in multiple congregate settings</a:t>
            </a:r>
          </a:p>
          <a:p>
            <a:pPr marL="137160" indent="-137160" defTabSz="685800">
              <a:spcBef>
                <a:spcPts val="900"/>
              </a:spcBef>
            </a:pPr>
            <a:endParaRPr lang="en-US" sz="2100" dirty="0"/>
          </a:p>
          <a:p>
            <a:pPr marL="0" indent="0" defTabSz="685800">
              <a:spcBef>
                <a:spcPts val="900"/>
              </a:spcBef>
              <a:buNone/>
            </a:pPr>
            <a:endParaRPr lang="en-US" sz="1500" dirty="0"/>
          </a:p>
        </p:txBody>
      </p:sp>
      <p:sp>
        <p:nvSpPr>
          <p:cNvPr id="6" name="Content Placeholder 2">
            <a:extLst>
              <a:ext uri="{FF2B5EF4-FFF2-40B4-BE49-F238E27FC236}">
                <a16:creationId xmlns:a16="http://schemas.microsoft.com/office/drawing/2014/main" id="{49B72953-7589-E742-A3EA-76FB634285AB}"/>
              </a:ext>
            </a:extLst>
          </p:cNvPr>
          <p:cNvSpPr txBox="1">
            <a:spLocks/>
          </p:cNvSpPr>
          <p:nvPr/>
        </p:nvSpPr>
        <p:spPr>
          <a:xfrm>
            <a:off x="6579271" y="2357772"/>
            <a:ext cx="2363343" cy="3038094"/>
          </a:xfrm>
          <a:prstGeom prst="rect">
            <a:avLst/>
          </a:prstGeom>
          <a:solidFill>
            <a:schemeClr val="accent4">
              <a:lumMod val="40000"/>
              <a:lumOff val="60000"/>
            </a:schemeClr>
          </a:solidFill>
        </p:spPr>
        <p:txBody>
          <a:bodyPr vert="horz" lIns="68580" tIns="34290" rIns="68580" bIns="34290" rtlCol="0">
            <a:normAutofit/>
          </a:bodyPr>
          <a:lstStyle>
            <a:lvl1pPr marL="182880" indent="-182880" algn="l" defTabSz="914400" rtl="0" eaLnBrk="1" latinLnBrk="0" hangingPunct="1">
              <a:lnSpc>
                <a:spcPct val="90000"/>
              </a:lnSpc>
              <a:spcBef>
                <a:spcPts val="1200"/>
              </a:spcBef>
              <a:buClr>
                <a:srgbClr val="E4002B"/>
              </a:buClr>
              <a:buSzPct val="90000"/>
              <a:buFont typeface="Arial"/>
              <a:buChar char="•"/>
              <a:defRPr sz="2000" kern="1200">
                <a:solidFill>
                  <a:srgbClr val="005899"/>
                </a:solidFill>
                <a:latin typeface="Century Gothic"/>
                <a:ea typeface="+mn-ea"/>
                <a:cs typeface="+mn-cs"/>
              </a:defRPr>
            </a:lvl1pPr>
            <a:lvl2pPr marL="457200" indent="-182880" algn="l" defTabSz="914400" rtl="0" eaLnBrk="1" latinLnBrk="0" hangingPunct="1">
              <a:lnSpc>
                <a:spcPct val="90000"/>
              </a:lnSpc>
              <a:spcBef>
                <a:spcPts val="400"/>
              </a:spcBef>
              <a:spcAft>
                <a:spcPts val="200"/>
              </a:spcAft>
              <a:buClr>
                <a:srgbClr val="E4002B"/>
              </a:buClr>
              <a:buSzPct val="90000"/>
              <a:buFont typeface="Arial"/>
              <a:buChar char="•"/>
              <a:defRPr sz="1800" kern="1200">
                <a:solidFill>
                  <a:srgbClr val="005899"/>
                </a:solidFill>
                <a:latin typeface="Century Gothic"/>
                <a:ea typeface="+mn-ea"/>
                <a:cs typeface="+mn-cs"/>
              </a:defRPr>
            </a:lvl2pPr>
            <a:lvl3pPr marL="73152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3pPr>
            <a:lvl4pPr marL="100584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4pPr>
            <a:lvl5pPr marL="128016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137160" indent="-137160" defTabSz="685800">
              <a:spcBef>
                <a:spcPts val="900"/>
              </a:spcBef>
            </a:pPr>
            <a:endParaRPr lang="en-US" sz="2100" dirty="0"/>
          </a:p>
          <a:p>
            <a:pPr marL="0" indent="0" algn="ctr" defTabSz="685800">
              <a:spcBef>
                <a:spcPts val="900"/>
              </a:spcBef>
              <a:buNone/>
            </a:pPr>
            <a:endParaRPr lang="en-US" sz="2100" dirty="0"/>
          </a:p>
          <a:p>
            <a:pPr marL="0" indent="0" algn="ctr" defTabSz="685800">
              <a:spcBef>
                <a:spcPts val="900"/>
              </a:spcBef>
              <a:buNone/>
            </a:pPr>
            <a:r>
              <a:rPr lang="en-US" sz="2100" dirty="0"/>
              <a:t>COVID-19 exposing pre-existing gaps in social safety net</a:t>
            </a:r>
          </a:p>
          <a:p>
            <a:pPr marL="0" indent="0" defTabSz="685800">
              <a:spcBef>
                <a:spcPts val="900"/>
              </a:spcBef>
              <a:buNone/>
            </a:pPr>
            <a:endParaRPr lang="en-US" sz="1500" dirty="0"/>
          </a:p>
        </p:txBody>
      </p:sp>
      <p:sp>
        <p:nvSpPr>
          <p:cNvPr id="7" name="Right Arrow 6">
            <a:extLst>
              <a:ext uri="{FF2B5EF4-FFF2-40B4-BE49-F238E27FC236}">
                <a16:creationId xmlns:a16="http://schemas.microsoft.com/office/drawing/2014/main" id="{62022DF5-9BF5-0B49-9E30-D9D81E05546E}"/>
              </a:ext>
            </a:extLst>
          </p:cNvPr>
          <p:cNvSpPr/>
          <p:nvPr/>
        </p:nvSpPr>
        <p:spPr>
          <a:xfrm>
            <a:off x="2711332" y="3596512"/>
            <a:ext cx="587828" cy="560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Bookman Old Style"/>
            </a:endParaRPr>
          </a:p>
        </p:txBody>
      </p:sp>
      <p:sp>
        <p:nvSpPr>
          <p:cNvPr id="8" name="Right Arrow 7">
            <a:extLst>
              <a:ext uri="{FF2B5EF4-FFF2-40B4-BE49-F238E27FC236}">
                <a16:creationId xmlns:a16="http://schemas.microsoft.com/office/drawing/2014/main" id="{27F989F7-8EAC-4D41-80A2-CFE2448C9EA8}"/>
              </a:ext>
            </a:extLst>
          </p:cNvPr>
          <p:cNvSpPr/>
          <p:nvPr/>
        </p:nvSpPr>
        <p:spPr>
          <a:xfrm>
            <a:off x="5881796" y="3596512"/>
            <a:ext cx="587828" cy="560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Bookman Old Style"/>
            </a:endParaRPr>
          </a:p>
        </p:txBody>
      </p:sp>
    </p:spTree>
    <p:extLst>
      <p:ext uri="{BB962C8B-B14F-4D97-AF65-F5344CB8AC3E}">
        <p14:creationId xmlns:p14="http://schemas.microsoft.com/office/powerpoint/2010/main" val="2157897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62498-A75A-B34E-8EC5-1D7F8882FB0D}"/>
              </a:ext>
            </a:extLst>
          </p:cNvPr>
          <p:cNvSpPr>
            <a:spLocks noGrp="1"/>
          </p:cNvSpPr>
          <p:nvPr>
            <p:ph type="title"/>
          </p:nvPr>
        </p:nvSpPr>
        <p:spPr>
          <a:xfrm>
            <a:off x="802386" y="484632"/>
            <a:ext cx="7503414" cy="1609344"/>
          </a:xfrm>
        </p:spPr>
        <p:txBody>
          <a:bodyPr/>
          <a:lstStyle/>
          <a:p>
            <a:r>
              <a:rPr lang="en-US" dirty="0"/>
              <a:t>Working to Engage FQHCs for Additional Support</a:t>
            </a:r>
          </a:p>
        </p:txBody>
      </p:sp>
      <p:sp>
        <p:nvSpPr>
          <p:cNvPr id="3" name="Content Placeholder 2">
            <a:extLst>
              <a:ext uri="{FF2B5EF4-FFF2-40B4-BE49-F238E27FC236}">
                <a16:creationId xmlns:a16="http://schemas.microsoft.com/office/drawing/2014/main" id="{CBF2805F-C1A9-3149-B975-0D9EE49A20C3}"/>
              </a:ext>
            </a:extLst>
          </p:cNvPr>
          <p:cNvSpPr>
            <a:spLocks noGrp="1"/>
          </p:cNvSpPr>
          <p:nvPr>
            <p:ph idx="1"/>
          </p:nvPr>
        </p:nvSpPr>
        <p:spPr>
          <a:xfrm>
            <a:off x="152400" y="1981200"/>
            <a:ext cx="8991600" cy="4495800"/>
          </a:xfrm>
        </p:spPr>
        <p:txBody>
          <a:bodyPr>
            <a:normAutofit fontScale="92500" lnSpcReduction="20000"/>
          </a:bodyPr>
          <a:lstStyle/>
          <a:p>
            <a:pPr marL="0" indent="0">
              <a:buNone/>
            </a:pPr>
            <a:r>
              <a:rPr lang="en-US" sz="1950" b="1" dirty="0"/>
              <a:t>Two potential areas for collaboration to support your work:</a:t>
            </a:r>
          </a:p>
          <a:p>
            <a:pPr marL="0" indent="0">
              <a:buNone/>
            </a:pPr>
            <a:endParaRPr lang="en-US" sz="1950" b="1" u="sng" dirty="0"/>
          </a:p>
          <a:p>
            <a:pPr marL="0" indent="0">
              <a:buNone/>
            </a:pPr>
            <a:r>
              <a:rPr lang="en-US" sz="1950" b="1" u="sng" dirty="0"/>
              <a:t>(1) FQHC-Shelter Linkage</a:t>
            </a:r>
          </a:p>
          <a:p>
            <a:r>
              <a:rPr lang="en-US" sz="1800" dirty="0"/>
              <a:t>CDPH would link FQHCs to shelter(s)</a:t>
            </a:r>
          </a:p>
          <a:p>
            <a:pPr lvl="1">
              <a:buFont typeface="Wingdings" pitchFamily="2" charset="2"/>
              <a:buChar char="Ø"/>
            </a:pPr>
            <a:r>
              <a:rPr lang="en-US" sz="1650" dirty="0"/>
              <a:t>Serve as the shelter’s dedicated POC</a:t>
            </a:r>
          </a:p>
          <a:p>
            <a:pPr lvl="1">
              <a:buFont typeface="Wingdings" pitchFamily="2" charset="2"/>
              <a:buChar char="Ø"/>
            </a:pPr>
            <a:r>
              <a:rPr lang="en-US" sz="1650" dirty="0"/>
              <a:t>Engage and assure shelter staff</a:t>
            </a:r>
          </a:p>
          <a:p>
            <a:pPr lvl="1">
              <a:buFont typeface="Wingdings" pitchFamily="2" charset="2"/>
              <a:buChar char="Ø"/>
            </a:pPr>
            <a:r>
              <a:rPr lang="en-US" sz="1650" dirty="0"/>
              <a:t>Deliver CDPH-approved guidance on infection control, PPE, Q/I, etc.</a:t>
            </a:r>
          </a:p>
          <a:p>
            <a:pPr lvl="1">
              <a:buFont typeface="Wingdings" pitchFamily="2" charset="2"/>
              <a:buChar char="Ø"/>
            </a:pPr>
            <a:r>
              <a:rPr lang="en-US" sz="1650" dirty="0"/>
              <a:t>Consult shelter staff on client screening</a:t>
            </a:r>
          </a:p>
          <a:p>
            <a:pPr marL="205740" lvl="1" indent="0">
              <a:buNone/>
            </a:pPr>
            <a:endParaRPr lang="en-US" sz="1500" u="sng" dirty="0"/>
          </a:p>
          <a:p>
            <a:pPr marL="0" indent="0">
              <a:buNone/>
            </a:pPr>
            <a:r>
              <a:rPr lang="en-US" sz="1950" b="1" u="sng" dirty="0"/>
              <a:t>(2) Support New Q/I Housing Sites for High-Risk Individuals</a:t>
            </a:r>
          </a:p>
          <a:p>
            <a:r>
              <a:rPr lang="en-US" sz="1800" dirty="0"/>
              <a:t>Build-off of A Safe Haven and LCHC models</a:t>
            </a:r>
          </a:p>
          <a:p>
            <a:pPr lvl="1">
              <a:buFont typeface="Wingdings" pitchFamily="2" charset="2"/>
              <a:buChar char="Ø"/>
            </a:pPr>
            <a:r>
              <a:rPr lang="en-US" sz="1650" dirty="0"/>
              <a:t>Testing on-site</a:t>
            </a:r>
          </a:p>
          <a:p>
            <a:pPr lvl="1">
              <a:buFont typeface="Wingdings" pitchFamily="2" charset="2"/>
              <a:buChar char="Ø"/>
            </a:pPr>
            <a:r>
              <a:rPr lang="en-US" sz="1650" dirty="0"/>
              <a:t>Transportation from shelter</a:t>
            </a:r>
          </a:p>
          <a:p>
            <a:pPr lvl="1">
              <a:buFont typeface="Wingdings" pitchFamily="2" charset="2"/>
              <a:buChar char="Ø"/>
            </a:pPr>
            <a:r>
              <a:rPr lang="en-US" sz="1650" dirty="0"/>
              <a:t>Medical care and wrap around services</a:t>
            </a:r>
          </a:p>
          <a:p>
            <a:pPr marL="205740" lvl="1" indent="0">
              <a:buNone/>
            </a:pPr>
            <a:endParaRPr lang="en-US" sz="1650" dirty="0"/>
          </a:p>
          <a:p>
            <a:pPr marL="205740" lvl="1" indent="0">
              <a:buNone/>
            </a:pPr>
            <a:endParaRPr lang="en-US" sz="1650" dirty="0"/>
          </a:p>
          <a:p>
            <a:pPr marL="205740" lvl="1" indent="0">
              <a:buNone/>
            </a:pPr>
            <a:r>
              <a:rPr lang="en-US" sz="1650" b="1" dirty="0"/>
              <a:t>Status</a:t>
            </a:r>
            <a:r>
              <a:rPr lang="en-US" sz="1650" dirty="0"/>
              <a:t>: Presented to FQHC leadership Friday, 4/10</a:t>
            </a:r>
          </a:p>
        </p:txBody>
      </p:sp>
    </p:spTree>
    <p:extLst>
      <p:ext uri="{BB962C8B-B14F-4D97-AF65-F5344CB8AC3E}">
        <p14:creationId xmlns:p14="http://schemas.microsoft.com/office/powerpoint/2010/main" val="4234622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458200" cy="4191000"/>
          </a:xfrm>
        </p:spPr>
        <p:txBody>
          <a:bodyPr>
            <a:noAutofit/>
          </a:bodyPr>
          <a:lstStyle/>
          <a:p>
            <a:pPr lvl="1">
              <a:spcAft>
                <a:spcPts val="1200"/>
              </a:spcAft>
              <a:buClr>
                <a:srgbClr val="00B0F0"/>
              </a:buClr>
              <a:buFont typeface="Wingdings" pitchFamily="2" charset="2"/>
              <a:buChar char="Ø"/>
            </a:pPr>
            <a:r>
              <a:rPr lang="en-US" sz="2000" b="1" dirty="0"/>
              <a:t>Limit visitors to the facility.</a:t>
            </a:r>
          </a:p>
          <a:p>
            <a:pPr lvl="1">
              <a:spcAft>
                <a:spcPts val="1200"/>
              </a:spcAft>
              <a:buClr>
                <a:srgbClr val="00B0F0"/>
              </a:buClr>
              <a:buFont typeface="Wingdings" pitchFamily="2" charset="2"/>
              <a:buChar char="Ø"/>
            </a:pPr>
            <a:r>
              <a:rPr lang="en-US" sz="2000" b="1" dirty="0"/>
              <a:t>Minimize the number of staff members who have face-to-face interactions with clients with respiratory symptoms. </a:t>
            </a:r>
            <a:r>
              <a:rPr lang="en-US" sz="2000" dirty="0"/>
              <a:t>Use physical barriers to protect staff who will have interactions with clients with unknown infection status (e.g. check-in staff). For example, install a sneeze guard at the check-in desk or place an additional table between staff and clients to increase the distance between them.</a:t>
            </a:r>
          </a:p>
          <a:p>
            <a:pPr lvl="1">
              <a:spcAft>
                <a:spcPts val="1200"/>
              </a:spcAft>
              <a:buClr>
                <a:srgbClr val="00B0F0"/>
              </a:buClr>
              <a:buFont typeface="Wingdings" pitchFamily="2" charset="2"/>
              <a:buChar char="Ø"/>
            </a:pPr>
            <a:r>
              <a:rPr lang="en-US" sz="2000" b="1" dirty="0"/>
              <a:t>Sleeping Areas: </a:t>
            </a:r>
            <a:r>
              <a:rPr lang="en-US" sz="2000" dirty="0"/>
              <a:t>In general sleeping areas (for those who are not experiencing respiratory symptoms), ensure that beds/mats are at least 6 feet apart and request that all clients sleep head-to-toe.</a:t>
            </a:r>
          </a:p>
        </p:txBody>
      </p:sp>
      <p:sp>
        <p:nvSpPr>
          <p:cNvPr id="5" name="Title 1"/>
          <p:cNvSpPr>
            <a:spLocks noGrp="1"/>
          </p:cNvSpPr>
          <p:nvPr>
            <p:ph type="title"/>
          </p:nvPr>
        </p:nvSpPr>
        <p:spPr>
          <a:xfrm>
            <a:off x="1524000" y="762000"/>
            <a:ext cx="7086600" cy="1143000"/>
          </a:xfrm>
        </p:spPr>
        <p:txBody>
          <a:bodyPr>
            <a:normAutofit fontScale="90000"/>
          </a:bodyPr>
          <a:lstStyle/>
          <a:p>
            <a:pPr algn="l"/>
            <a:r>
              <a:rPr lang="en-US" b="1" dirty="0">
                <a:latin typeface="Roboto"/>
              </a:rPr>
              <a:t>COVID-19 Reminder: </a:t>
            </a:r>
            <a:r>
              <a:rPr lang="en-US" dirty="0">
                <a:latin typeface="Roboto"/>
              </a:rPr>
              <a:t>Social Distancing to Prevent Spread (1 of 2)</a:t>
            </a:r>
            <a:br>
              <a:rPr lang="en-US" dirty="0">
                <a:latin typeface="Lora"/>
              </a:rPr>
            </a:br>
            <a:endParaRPr lang="en-US" b="1" dirty="0">
              <a:latin typeface="Roboto"/>
            </a:endParaRPr>
          </a:p>
        </p:txBody>
      </p:sp>
      <p:sp>
        <p:nvSpPr>
          <p:cNvPr id="4" name="Rounded Rectangular Callout 3"/>
          <p:cNvSpPr/>
          <p:nvPr/>
        </p:nvSpPr>
        <p:spPr>
          <a:xfrm>
            <a:off x="1905000" y="5867400"/>
            <a:ext cx="5791200" cy="609600"/>
          </a:xfrm>
          <a:prstGeom prst="wedgeRoundRectCallout">
            <a:avLst>
              <a:gd name="adj1" fmla="val 4471"/>
              <a:gd name="adj2" fmla="val -836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Please review </a:t>
            </a:r>
            <a:r>
              <a:rPr kumimoji="0" lang="en-US" sz="2200" b="0" i="0" u="none" strike="noStrike" kern="1200" cap="none" spc="0" normalizeH="0" baseline="0" noProof="0" dirty="0">
                <a:ln>
                  <a:noFill/>
                </a:ln>
                <a:solidFill>
                  <a:prstClr val="white"/>
                </a:solidFill>
                <a:effectLst/>
                <a:uLnTx/>
                <a:uFillTx/>
                <a:latin typeface="Calibri"/>
                <a:ea typeface="+mn-ea"/>
                <a:cs typeface="+mn-cs"/>
                <a:hlinkClick r:id="rId2"/>
              </a:rPr>
              <a:t>COVID-19 Shelter Guidance</a:t>
            </a:r>
            <a:endParaRPr kumimoji="0" lang="en-US" sz="2200" b="0" i="0" u="none" strike="noStrike" kern="1200" cap="none" spc="0" normalizeH="0" baseline="0" noProof="0" dirty="0">
              <a:ln>
                <a:noFill/>
              </a:ln>
              <a:solidFill>
                <a:srgbClr val="FFFFFF"/>
              </a:solidFill>
              <a:effectLst/>
              <a:uLnTx/>
              <a:uFillTx/>
              <a:latin typeface="Calibri"/>
              <a:ea typeface="+mn-ea"/>
              <a:cs typeface="Calibri"/>
            </a:endParaRPr>
          </a:p>
        </p:txBody>
      </p:sp>
    </p:spTree>
    <p:extLst>
      <p:ext uri="{BB962C8B-B14F-4D97-AF65-F5344CB8AC3E}">
        <p14:creationId xmlns:p14="http://schemas.microsoft.com/office/powerpoint/2010/main" val="3265408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458200" cy="4343400"/>
          </a:xfrm>
        </p:spPr>
        <p:txBody>
          <a:bodyPr>
            <a:noAutofit/>
          </a:bodyPr>
          <a:lstStyle/>
          <a:p>
            <a:pPr lvl="1">
              <a:buClr>
                <a:srgbClr val="00B0F0"/>
              </a:buClr>
              <a:buFont typeface="Wingdings" pitchFamily="2" charset="2"/>
              <a:buChar char="Ø"/>
            </a:pPr>
            <a:r>
              <a:rPr lang="en-US" sz="2000" b="1" dirty="0"/>
              <a:t>Mealtimes: </a:t>
            </a:r>
          </a:p>
          <a:p>
            <a:pPr lvl="2">
              <a:buClr>
                <a:srgbClr val="00B0F0"/>
              </a:buClr>
              <a:buFont typeface="Wingdings" panose="05000000000000000000" pitchFamily="2" charset="2"/>
              <a:buChar char="§"/>
            </a:pPr>
            <a:r>
              <a:rPr lang="en-US" sz="1600" dirty="0"/>
              <a:t>Have staff hand supplies or food to clients, rather than clients reaching into common supplies.</a:t>
            </a:r>
          </a:p>
          <a:p>
            <a:pPr lvl="2">
              <a:buClr>
                <a:srgbClr val="00B0F0"/>
              </a:buClr>
              <a:buFont typeface="Wingdings" panose="05000000000000000000" pitchFamily="2" charset="2"/>
              <a:buChar char="§"/>
            </a:pPr>
            <a:r>
              <a:rPr lang="en-US" sz="1600" dirty="0"/>
              <a:t>If feasible, stagger meals to reduce crowding or stagger the schedule for use of kitchens.</a:t>
            </a:r>
          </a:p>
          <a:p>
            <a:pPr lvl="1">
              <a:buClr>
                <a:srgbClr val="00B0F0"/>
              </a:buClr>
              <a:buFont typeface="Wingdings" pitchFamily="2" charset="2"/>
              <a:buChar char="Ø"/>
            </a:pPr>
            <a:r>
              <a:rPr lang="en-US" sz="2000" b="1" dirty="0"/>
              <a:t>Bathrooms:</a:t>
            </a:r>
          </a:p>
          <a:p>
            <a:pPr lvl="2">
              <a:buClr>
                <a:srgbClr val="00B0F0"/>
              </a:buClr>
              <a:buFont typeface="Wingdings" panose="05000000000000000000" pitchFamily="2" charset="2"/>
              <a:buChar char="§"/>
            </a:pPr>
            <a:r>
              <a:rPr lang="en-US" sz="1600" dirty="0"/>
              <a:t>If feasible, stagger bathroom schedule to reduce the number of people using the facilities at the same time.</a:t>
            </a:r>
          </a:p>
          <a:p>
            <a:pPr lvl="2">
              <a:buClr>
                <a:srgbClr val="00B0F0"/>
              </a:buClr>
              <a:buFont typeface="Wingdings" panose="05000000000000000000" pitchFamily="2" charset="2"/>
              <a:buChar char="§"/>
            </a:pPr>
            <a:r>
              <a:rPr lang="en-US" sz="1600" dirty="0"/>
              <a:t>Encourage staff and clients to disinfect bathroom surfaces after use.</a:t>
            </a:r>
          </a:p>
          <a:p>
            <a:pPr lvl="2">
              <a:buClr>
                <a:srgbClr val="00B0F0"/>
              </a:buClr>
              <a:buFont typeface="Wingdings" panose="05000000000000000000" pitchFamily="2" charset="2"/>
              <a:buChar char="§"/>
            </a:pPr>
            <a:r>
              <a:rPr lang="en-US" sz="1600" dirty="0"/>
              <a:t>If feasible, have one designated bathroom for ill persons.</a:t>
            </a:r>
          </a:p>
          <a:p>
            <a:pPr lvl="1">
              <a:buClr>
                <a:srgbClr val="00B0F0"/>
              </a:buClr>
              <a:buFont typeface="Wingdings" pitchFamily="2" charset="2"/>
              <a:buChar char="Ø"/>
            </a:pPr>
            <a:r>
              <a:rPr lang="en-US" sz="2000" b="1" dirty="0"/>
              <a:t>Common Spaces:</a:t>
            </a:r>
          </a:p>
          <a:p>
            <a:pPr lvl="2">
              <a:buClr>
                <a:srgbClr val="00B0F0"/>
              </a:buClr>
              <a:buFont typeface="Wingdings" panose="05000000000000000000" pitchFamily="2" charset="2"/>
              <a:buChar char="§"/>
            </a:pPr>
            <a:r>
              <a:rPr lang="en-US" sz="1600" dirty="0"/>
              <a:t>Create a schedule for using common spaces. Increase distance between persons. If possible, keep them a minimum of 6 feet apart from each other.</a:t>
            </a:r>
            <a:endParaRPr lang="en-US" sz="1000" dirty="0">
              <a:latin typeface="Lora"/>
            </a:endParaRPr>
          </a:p>
        </p:txBody>
      </p:sp>
      <p:sp>
        <p:nvSpPr>
          <p:cNvPr id="5" name="Title 1"/>
          <p:cNvSpPr>
            <a:spLocks noGrp="1"/>
          </p:cNvSpPr>
          <p:nvPr>
            <p:ph type="title"/>
          </p:nvPr>
        </p:nvSpPr>
        <p:spPr>
          <a:xfrm>
            <a:off x="1524000" y="762000"/>
            <a:ext cx="7086600" cy="1143000"/>
          </a:xfrm>
        </p:spPr>
        <p:txBody>
          <a:bodyPr>
            <a:normAutofit fontScale="90000"/>
          </a:bodyPr>
          <a:lstStyle/>
          <a:p>
            <a:pPr algn="l"/>
            <a:r>
              <a:rPr lang="en-US" b="1" dirty="0">
                <a:latin typeface="Roboto"/>
              </a:rPr>
              <a:t>COVID-19 Reminder: </a:t>
            </a:r>
            <a:r>
              <a:rPr lang="en-US" dirty="0">
                <a:latin typeface="Roboto"/>
              </a:rPr>
              <a:t>Social Distancing to Prevent Spread (2 of 2)</a:t>
            </a:r>
            <a:br>
              <a:rPr lang="en-US" dirty="0">
                <a:latin typeface="Lora"/>
              </a:rPr>
            </a:br>
            <a:endParaRPr lang="en-US" b="1" dirty="0">
              <a:latin typeface="Roboto"/>
            </a:endParaRPr>
          </a:p>
        </p:txBody>
      </p:sp>
      <p:sp>
        <p:nvSpPr>
          <p:cNvPr id="6" name="Rounded Rectangular Callout 3">
            <a:extLst>
              <a:ext uri="{FF2B5EF4-FFF2-40B4-BE49-F238E27FC236}">
                <a16:creationId xmlns:a16="http://schemas.microsoft.com/office/drawing/2014/main" id="{A6A8D2A3-FB32-4469-92D4-4BA98490CF34}"/>
              </a:ext>
            </a:extLst>
          </p:cNvPr>
          <p:cNvSpPr/>
          <p:nvPr/>
        </p:nvSpPr>
        <p:spPr>
          <a:xfrm>
            <a:off x="1752600" y="5943600"/>
            <a:ext cx="5791200" cy="609600"/>
          </a:xfrm>
          <a:prstGeom prst="wedgeRoundRectCallout">
            <a:avLst>
              <a:gd name="adj1" fmla="val 4471"/>
              <a:gd name="adj2" fmla="val -836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Please review </a:t>
            </a:r>
            <a:r>
              <a:rPr kumimoji="0" lang="en-US" sz="2200" b="0" i="0" u="none" strike="noStrike" kern="1200" cap="none" spc="0" normalizeH="0" baseline="0" noProof="0" dirty="0">
                <a:ln>
                  <a:noFill/>
                </a:ln>
                <a:solidFill>
                  <a:prstClr val="white"/>
                </a:solidFill>
                <a:effectLst/>
                <a:uLnTx/>
                <a:uFillTx/>
                <a:latin typeface="Calibri"/>
                <a:ea typeface="+mn-ea"/>
                <a:cs typeface="+mn-cs"/>
                <a:hlinkClick r:id="rId2"/>
              </a:rPr>
              <a:t>COVID-19 Shelter Guidance</a:t>
            </a:r>
            <a:endParaRPr kumimoji="0" lang="en-US" sz="2200" b="0" i="0" u="none" strike="noStrike" kern="1200" cap="none" spc="0" normalizeH="0" baseline="0" noProof="0" dirty="0">
              <a:ln>
                <a:noFill/>
              </a:ln>
              <a:solidFill>
                <a:srgbClr val="FFFFFF"/>
              </a:solidFill>
              <a:effectLst/>
              <a:uLnTx/>
              <a:uFillTx/>
              <a:latin typeface="Calibri"/>
              <a:ea typeface="+mn-ea"/>
              <a:cs typeface="Calibri"/>
            </a:endParaRPr>
          </a:p>
        </p:txBody>
      </p:sp>
    </p:spTree>
    <p:extLst>
      <p:ext uri="{BB962C8B-B14F-4D97-AF65-F5344CB8AC3E}">
        <p14:creationId xmlns:p14="http://schemas.microsoft.com/office/powerpoint/2010/main" val="1367682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6237"/>
            <a:ext cx="8229600" cy="4525963"/>
          </a:xfrm>
        </p:spPr>
        <p:txBody>
          <a:bodyPr>
            <a:noAutofit/>
          </a:bodyPr>
          <a:lstStyle/>
          <a:p>
            <a:pPr lvl="1">
              <a:buClr>
                <a:srgbClr val="00B0F0"/>
              </a:buClr>
              <a:buFont typeface="Wingdings" pitchFamily="2" charset="2"/>
              <a:buChar char="Ø"/>
            </a:pPr>
            <a:r>
              <a:rPr lang="en-US" sz="2200" dirty="0">
                <a:latin typeface="Lora"/>
              </a:rPr>
              <a:t>Can assist shelter staff to assess clients with mild symptoms or underlying conditions through a </a:t>
            </a:r>
            <a:r>
              <a:rPr lang="en-US" sz="2200" b="1" dirty="0" err="1">
                <a:solidFill>
                  <a:srgbClr val="00B0F0"/>
                </a:solidFill>
                <a:latin typeface="Lora"/>
              </a:rPr>
              <a:t>telehealth</a:t>
            </a:r>
            <a:r>
              <a:rPr lang="en-US" sz="2200" b="1" dirty="0">
                <a:solidFill>
                  <a:srgbClr val="00B0F0"/>
                </a:solidFill>
                <a:latin typeface="Lora"/>
              </a:rPr>
              <a:t> assessment</a:t>
            </a:r>
          </a:p>
          <a:p>
            <a:pPr lvl="1">
              <a:buClr>
                <a:srgbClr val="00B0F0"/>
              </a:buClr>
              <a:buFont typeface="Wingdings" pitchFamily="2" charset="2"/>
              <a:buChar char="Ø"/>
            </a:pPr>
            <a:r>
              <a:rPr lang="en-US" sz="2200" dirty="0">
                <a:latin typeface="Lora"/>
              </a:rPr>
              <a:t>Medical volunteers are on call 8:00am - 8:00pm. To reach:</a:t>
            </a:r>
          </a:p>
          <a:p>
            <a:pPr lvl="2">
              <a:buClr>
                <a:srgbClr val="00B0F0"/>
              </a:buClr>
              <a:buFont typeface="Wingdings" pitchFamily="2" charset="2"/>
              <a:buChar char="§"/>
            </a:pPr>
            <a:r>
              <a:rPr lang="en-US" sz="1800" dirty="0">
                <a:latin typeface="Lora"/>
              </a:rPr>
              <a:t>Dial 312-746-4835, it will initially route through 311. </a:t>
            </a:r>
          </a:p>
          <a:p>
            <a:pPr lvl="2">
              <a:buClr>
                <a:srgbClr val="00B0F0"/>
              </a:buClr>
              <a:buFont typeface="Wingdings" pitchFamily="2" charset="2"/>
              <a:buChar char="§"/>
            </a:pPr>
            <a:r>
              <a:rPr lang="en-US" sz="1800" dirty="0">
                <a:latin typeface="Lora"/>
              </a:rPr>
              <a:t>Ask the 311 operator to connect you to the </a:t>
            </a:r>
            <a:r>
              <a:rPr lang="en-US" sz="1800" b="1" i="1" dirty="0">
                <a:latin typeface="Lora"/>
              </a:rPr>
              <a:t>COVID-19 General Inquiry Line</a:t>
            </a:r>
            <a:r>
              <a:rPr lang="en-US" sz="1800" dirty="0">
                <a:latin typeface="Lora"/>
              </a:rPr>
              <a:t>. They will transfer the call to CDPH's phone bank.</a:t>
            </a:r>
          </a:p>
          <a:p>
            <a:pPr lvl="2">
              <a:buClr>
                <a:srgbClr val="00B0F0"/>
              </a:buClr>
              <a:buFont typeface="Wingdings" pitchFamily="2" charset="2"/>
              <a:buChar char="§"/>
            </a:pPr>
            <a:r>
              <a:rPr lang="en-US" sz="1800" dirty="0">
                <a:latin typeface="Lora"/>
              </a:rPr>
              <a:t>Tell the COVID-19 general inquiry line you need to speak to a </a:t>
            </a:r>
            <a:r>
              <a:rPr lang="en-US" sz="1800" b="1" i="1" dirty="0">
                <a:latin typeface="Lora"/>
              </a:rPr>
              <a:t>"Homeless Shelter Medical Liaison." </a:t>
            </a:r>
            <a:r>
              <a:rPr lang="en-US" sz="1800" dirty="0">
                <a:latin typeface="Lora"/>
              </a:rPr>
              <a:t>The COVID-19 general inquiry line will then transfer you to an MRC who is on call at that time.</a:t>
            </a:r>
          </a:p>
          <a:p>
            <a:pPr lvl="2">
              <a:buClr>
                <a:srgbClr val="00B0F0"/>
              </a:buClr>
              <a:buFont typeface="Wingdings" pitchFamily="2" charset="2"/>
              <a:buChar char="§"/>
            </a:pPr>
            <a:r>
              <a:rPr lang="en-US" sz="1800" dirty="0">
                <a:latin typeface="Lora"/>
              </a:rPr>
              <a:t>Consult with the MRC volunteer. </a:t>
            </a:r>
            <a:r>
              <a:rPr lang="en-US" sz="1800" b="1" dirty="0">
                <a:solidFill>
                  <a:srgbClr val="FF0000"/>
                </a:solidFill>
                <a:latin typeface="Lora"/>
              </a:rPr>
              <a:t>Reminder, only shelter staff should be using this line, not the clients directly.</a:t>
            </a:r>
            <a:endParaRPr lang="en-US" sz="1200" b="1" dirty="0">
              <a:solidFill>
                <a:srgbClr val="FF0000"/>
              </a:solidFill>
              <a:latin typeface="Lora"/>
            </a:endParaRPr>
          </a:p>
        </p:txBody>
      </p:sp>
      <p:sp>
        <p:nvSpPr>
          <p:cNvPr id="5" name="Title 1"/>
          <p:cNvSpPr>
            <a:spLocks noGrp="1"/>
          </p:cNvSpPr>
          <p:nvPr>
            <p:ph type="title"/>
          </p:nvPr>
        </p:nvSpPr>
        <p:spPr>
          <a:xfrm>
            <a:off x="1524000" y="762000"/>
            <a:ext cx="7086600" cy="1143000"/>
          </a:xfrm>
        </p:spPr>
        <p:txBody>
          <a:bodyPr>
            <a:normAutofit fontScale="90000"/>
          </a:bodyPr>
          <a:lstStyle/>
          <a:p>
            <a:pPr algn="l"/>
            <a:r>
              <a:rPr lang="en-US" b="1" dirty="0">
                <a:latin typeface="Roboto"/>
              </a:rPr>
              <a:t>COVID-19 Reminder: </a:t>
            </a:r>
            <a:r>
              <a:rPr lang="en-US" dirty="0">
                <a:latin typeface="Roboto"/>
              </a:rPr>
              <a:t>CDPH Medical Reserve Corps volunteers</a:t>
            </a:r>
            <a:br>
              <a:rPr lang="en-US" dirty="0">
                <a:latin typeface="Roboto"/>
              </a:rPr>
            </a:br>
            <a:r>
              <a:rPr lang="en-US" dirty="0">
                <a:latin typeface="Roboto"/>
              </a:rPr>
              <a:t> </a:t>
            </a:r>
            <a:br>
              <a:rPr lang="en-US" dirty="0">
                <a:latin typeface="Lora"/>
              </a:rPr>
            </a:br>
            <a:endParaRPr lang="en-US" b="1" dirty="0">
              <a:latin typeface="Roboto"/>
            </a:endParaRPr>
          </a:p>
        </p:txBody>
      </p:sp>
    </p:spTree>
    <p:extLst>
      <p:ext uri="{BB962C8B-B14F-4D97-AF65-F5344CB8AC3E}">
        <p14:creationId xmlns:p14="http://schemas.microsoft.com/office/powerpoint/2010/main" val="1508705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07A8-75CC-4A65-933E-445B4EB7D910}"/>
              </a:ext>
            </a:extLst>
          </p:cNvPr>
          <p:cNvSpPr>
            <a:spLocks noGrp="1"/>
          </p:cNvSpPr>
          <p:nvPr>
            <p:ph type="title"/>
          </p:nvPr>
        </p:nvSpPr>
        <p:spPr/>
        <p:txBody>
          <a:bodyPr/>
          <a:lstStyle/>
          <a:p>
            <a:r>
              <a:rPr lang="en-US" dirty="0"/>
              <a:t>COVID-19 Reminder: Guidance on PPE</a:t>
            </a:r>
          </a:p>
        </p:txBody>
      </p:sp>
      <p:sp>
        <p:nvSpPr>
          <p:cNvPr id="3" name="Content Placeholder 2">
            <a:extLst>
              <a:ext uri="{FF2B5EF4-FFF2-40B4-BE49-F238E27FC236}">
                <a16:creationId xmlns:a16="http://schemas.microsoft.com/office/drawing/2014/main" id="{D4E86B8B-17E1-4553-A044-6C0B0844CCAD}"/>
              </a:ext>
            </a:extLst>
          </p:cNvPr>
          <p:cNvSpPr>
            <a:spLocks noGrp="1"/>
          </p:cNvSpPr>
          <p:nvPr>
            <p:ph idx="1"/>
          </p:nvPr>
        </p:nvSpPr>
        <p:spPr>
          <a:xfrm>
            <a:off x="209581" y="1832715"/>
            <a:ext cx="8612014" cy="4050792"/>
          </a:xfrm>
        </p:spPr>
        <p:txBody>
          <a:bodyPr/>
          <a:lstStyle/>
          <a:p>
            <a:r>
              <a:rPr lang="en-US" sz="1600" dirty="0"/>
              <a:t>New guidance from CDPH on PPE use in congregate settings</a:t>
            </a:r>
          </a:p>
          <a:p>
            <a:pPr lvl="1"/>
            <a:r>
              <a:rPr lang="en-US" sz="1400" dirty="0"/>
              <a:t>Available at: </a:t>
            </a:r>
            <a:r>
              <a:rPr lang="en-US" sz="1400" dirty="0" err="1"/>
              <a:t>www.chicagohan.org</a:t>
            </a:r>
            <a:r>
              <a:rPr lang="en-US" sz="1400" dirty="0"/>
              <a:t> -- April 3, “Facemasks and Important Conservation Practices and Enhanced Environmental Disinfection in Congregate Living Facilities”</a:t>
            </a:r>
          </a:p>
          <a:p>
            <a:r>
              <a:rPr lang="en-US" sz="1600" dirty="0"/>
              <a:t>Recommendations:</a:t>
            </a:r>
          </a:p>
          <a:p>
            <a:pPr lvl="1">
              <a:buFont typeface="Wingdings" pitchFamily="2" charset="2"/>
              <a:buChar char="Ø"/>
            </a:pPr>
            <a:r>
              <a:rPr lang="en-US" sz="1400" dirty="0"/>
              <a:t>Universal masking for staff</a:t>
            </a:r>
          </a:p>
          <a:p>
            <a:pPr lvl="1">
              <a:buFont typeface="Wingdings" pitchFamily="2" charset="2"/>
              <a:buChar char="Ø"/>
            </a:pPr>
            <a:r>
              <a:rPr lang="en-US" sz="1400" dirty="0"/>
              <a:t>Masking not a substitute for other mitigation efforts, including distancing and hand hygiene</a:t>
            </a:r>
          </a:p>
          <a:p>
            <a:pPr lvl="1">
              <a:buFont typeface="Wingdings" pitchFamily="2" charset="2"/>
              <a:buChar char="Ø"/>
            </a:pPr>
            <a:r>
              <a:rPr lang="en-US" sz="1400" dirty="0"/>
              <a:t>Policies needed on extended use of masks given short supply</a:t>
            </a:r>
          </a:p>
          <a:p>
            <a:pPr marL="205740" lvl="1" indent="0">
              <a:buNone/>
            </a:pPr>
            <a:br>
              <a:rPr lang="en-US" dirty="0">
                <a:highlight>
                  <a:srgbClr val="FFFF00"/>
                </a:highlight>
              </a:rPr>
            </a:br>
            <a:endParaRPr lang="en-US" dirty="0">
              <a:highlight>
                <a:srgbClr val="FFFF00"/>
              </a:highlight>
            </a:endParaRPr>
          </a:p>
        </p:txBody>
      </p:sp>
      <p:pic>
        <p:nvPicPr>
          <p:cNvPr id="5" name="Picture 4">
            <a:extLst>
              <a:ext uri="{FF2B5EF4-FFF2-40B4-BE49-F238E27FC236}">
                <a16:creationId xmlns:a16="http://schemas.microsoft.com/office/drawing/2014/main" id="{DE1CE4E5-E6A4-49F1-ADAD-D671971DBA7A}"/>
              </a:ext>
            </a:extLst>
          </p:cNvPr>
          <p:cNvPicPr>
            <a:picLocks noChangeAspect="1"/>
          </p:cNvPicPr>
          <p:nvPr/>
        </p:nvPicPr>
        <p:blipFill>
          <a:blip r:embed="rId3" cstate="print"/>
          <a:stretch>
            <a:fillRect/>
          </a:stretch>
        </p:blipFill>
        <p:spPr>
          <a:xfrm>
            <a:off x="187892" y="4067666"/>
            <a:ext cx="2161714" cy="1754096"/>
          </a:xfrm>
          <a:prstGeom prst="rect">
            <a:avLst/>
          </a:prstGeom>
        </p:spPr>
      </p:pic>
      <p:pic>
        <p:nvPicPr>
          <p:cNvPr id="6" name="Picture 5">
            <a:extLst>
              <a:ext uri="{FF2B5EF4-FFF2-40B4-BE49-F238E27FC236}">
                <a16:creationId xmlns:a16="http://schemas.microsoft.com/office/drawing/2014/main" id="{8EE13CE8-F5D1-46CC-B338-49AA25F1D2D4}"/>
              </a:ext>
            </a:extLst>
          </p:cNvPr>
          <p:cNvPicPr>
            <a:picLocks noChangeAspect="1"/>
          </p:cNvPicPr>
          <p:nvPr/>
        </p:nvPicPr>
        <p:blipFill>
          <a:blip r:embed="rId4" cstate="print"/>
          <a:stretch>
            <a:fillRect/>
          </a:stretch>
        </p:blipFill>
        <p:spPr>
          <a:xfrm>
            <a:off x="2433606" y="4067666"/>
            <a:ext cx="2122145" cy="1889935"/>
          </a:xfrm>
          <a:prstGeom prst="rect">
            <a:avLst/>
          </a:prstGeom>
        </p:spPr>
      </p:pic>
      <p:pic>
        <p:nvPicPr>
          <p:cNvPr id="7" name="Picture 6">
            <a:extLst>
              <a:ext uri="{FF2B5EF4-FFF2-40B4-BE49-F238E27FC236}">
                <a16:creationId xmlns:a16="http://schemas.microsoft.com/office/drawing/2014/main" id="{2332E5AC-5044-41E8-98A8-4A2A72A05A6E}"/>
              </a:ext>
            </a:extLst>
          </p:cNvPr>
          <p:cNvPicPr>
            <a:picLocks noChangeAspect="1"/>
          </p:cNvPicPr>
          <p:nvPr/>
        </p:nvPicPr>
        <p:blipFill>
          <a:blip r:embed="rId5" cstate="print"/>
          <a:stretch>
            <a:fillRect/>
          </a:stretch>
        </p:blipFill>
        <p:spPr>
          <a:xfrm>
            <a:off x="6912776" y="3999451"/>
            <a:ext cx="2043332" cy="2373917"/>
          </a:xfrm>
          <a:prstGeom prst="rect">
            <a:avLst/>
          </a:prstGeom>
        </p:spPr>
      </p:pic>
      <p:pic>
        <p:nvPicPr>
          <p:cNvPr id="8" name="Picture 7">
            <a:extLst>
              <a:ext uri="{FF2B5EF4-FFF2-40B4-BE49-F238E27FC236}">
                <a16:creationId xmlns:a16="http://schemas.microsoft.com/office/drawing/2014/main" id="{4F127DC2-3CA4-479D-B529-6BF1054028E5}"/>
              </a:ext>
            </a:extLst>
          </p:cNvPr>
          <p:cNvPicPr>
            <a:picLocks noChangeAspect="1"/>
          </p:cNvPicPr>
          <p:nvPr/>
        </p:nvPicPr>
        <p:blipFill>
          <a:blip r:embed="rId6" cstate="print"/>
          <a:stretch>
            <a:fillRect/>
          </a:stretch>
        </p:blipFill>
        <p:spPr>
          <a:xfrm>
            <a:off x="4628766" y="4054823"/>
            <a:ext cx="2256612" cy="2074118"/>
          </a:xfrm>
          <a:prstGeom prst="rect">
            <a:avLst/>
          </a:prstGeom>
        </p:spPr>
      </p:pic>
    </p:spTree>
    <p:extLst>
      <p:ext uri="{BB962C8B-B14F-4D97-AF65-F5344CB8AC3E}">
        <p14:creationId xmlns:p14="http://schemas.microsoft.com/office/powerpoint/2010/main" val="2484903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8E5429-1721-47B0-9AB1-31EDDDA8588D}"/>
              </a:ext>
            </a:extLst>
          </p:cNvPr>
          <p:cNvSpPr>
            <a:spLocks noGrp="1"/>
          </p:cNvSpPr>
          <p:nvPr>
            <p:ph type="title" idx="4294967295"/>
          </p:nvPr>
        </p:nvSpPr>
        <p:spPr>
          <a:xfrm>
            <a:off x="457200" y="473075"/>
            <a:ext cx="8229600" cy="1143000"/>
          </a:xfrm>
        </p:spPr>
        <p:txBody>
          <a:bodyPr>
            <a:normAutofit/>
          </a:bodyPr>
          <a:lstStyle/>
          <a:p>
            <a:r>
              <a:rPr lang="en-US" sz="3600" b="1" dirty="0">
                <a:solidFill>
                  <a:srgbClr val="00B0F0"/>
                </a:solidFill>
                <a:latin typeface="Roboto"/>
                <a:ea typeface="+mn-ea"/>
                <a:cs typeface="+mn-cs"/>
              </a:rPr>
              <a:t>All Chicago’s COVID-19 Response</a:t>
            </a:r>
          </a:p>
        </p:txBody>
      </p:sp>
      <p:sp>
        <p:nvSpPr>
          <p:cNvPr id="2" name="Content Placeholder 1">
            <a:extLst>
              <a:ext uri="{FF2B5EF4-FFF2-40B4-BE49-F238E27FC236}">
                <a16:creationId xmlns:a16="http://schemas.microsoft.com/office/drawing/2014/main" id="{CF55D318-3D91-49DE-B76B-21D69F82C684}"/>
              </a:ext>
            </a:extLst>
          </p:cNvPr>
          <p:cNvSpPr>
            <a:spLocks noGrp="1"/>
          </p:cNvSpPr>
          <p:nvPr>
            <p:ph idx="4294967295"/>
          </p:nvPr>
        </p:nvSpPr>
        <p:spPr>
          <a:xfrm>
            <a:off x="457200" y="1798637"/>
            <a:ext cx="8229600" cy="4525963"/>
          </a:xfrm>
        </p:spPr>
        <p:txBody>
          <a:bodyPr>
            <a:normAutofit/>
          </a:bodyPr>
          <a:lstStyle/>
          <a:p>
            <a:pPr marL="514350" indent="-514350">
              <a:spcAft>
                <a:spcPts val="600"/>
              </a:spcAft>
              <a:buFont typeface="+mj-lt"/>
              <a:buAutoNum type="arabicPeriod"/>
            </a:pPr>
            <a:r>
              <a:rPr lang="en-US" sz="2200" dirty="0">
                <a:latin typeface="Lora"/>
              </a:rPr>
              <a:t>Promoting Cross-Provider Communication</a:t>
            </a:r>
          </a:p>
          <a:p>
            <a:pPr marL="514350" indent="-514350">
              <a:spcAft>
                <a:spcPts val="600"/>
              </a:spcAft>
              <a:buFont typeface="+mj-lt"/>
              <a:buAutoNum type="arabicPeriod"/>
            </a:pPr>
            <a:r>
              <a:rPr lang="en-US" sz="2200" dirty="0">
                <a:latin typeface="Lora"/>
              </a:rPr>
              <a:t>Maximizing Financial Resources for Agencies Responding to COVID-19</a:t>
            </a:r>
          </a:p>
          <a:p>
            <a:pPr marL="514350" indent="-514350">
              <a:spcAft>
                <a:spcPts val="600"/>
              </a:spcAft>
              <a:buFont typeface="+mj-lt"/>
              <a:buAutoNum type="arabicPeriod"/>
            </a:pPr>
            <a:r>
              <a:rPr lang="en-US" sz="2200" dirty="0">
                <a:latin typeface="Lora"/>
              </a:rPr>
              <a:t>Distilling and Creating Guidance for the Homeless System</a:t>
            </a:r>
          </a:p>
          <a:p>
            <a:pPr marL="514350" indent="-514350">
              <a:spcAft>
                <a:spcPts val="600"/>
              </a:spcAft>
              <a:buFont typeface="+mj-lt"/>
              <a:buAutoNum type="arabicPeriod"/>
            </a:pPr>
            <a:r>
              <a:rPr lang="en-US" sz="2200" b="1" dirty="0">
                <a:solidFill>
                  <a:srgbClr val="FF0000"/>
                </a:solidFill>
                <a:latin typeface="Lora"/>
              </a:rPr>
              <a:t>Action Agenda Mobilization and Supporting Expedited Placements into Housing (new)</a:t>
            </a:r>
          </a:p>
        </p:txBody>
      </p:sp>
      <p:pic>
        <p:nvPicPr>
          <p:cNvPr id="18" name="Picture 2">
            <a:extLst>
              <a:ext uri="{FF2B5EF4-FFF2-40B4-BE49-F238E27FC236}">
                <a16:creationId xmlns:a16="http://schemas.microsoft.com/office/drawing/2014/main" id="{FDAD6DA7-48B7-4F83-9224-F5FBB5D90B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6019800"/>
            <a:ext cx="226774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855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8E5429-1721-47B0-9AB1-31EDDDA8588D}"/>
              </a:ext>
            </a:extLst>
          </p:cNvPr>
          <p:cNvSpPr>
            <a:spLocks noGrp="1"/>
          </p:cNvSpPr>
          <p:nvPr>
            <p:ph type="title" idx="4294967295"/>
          </p:nvPr>
        </p:nvSpPr>
        <p:spPr>
          <a:xfrm>
            <a:off x="457200" y="274638"/>
            <a:ext cx="8229600" cy="1143000"/>
          </a:xfrm>
        </p:spPr>
        <p:txBody>
          <a:bodyPr>
            <a:normAutofit/>
          </a:bodyPr>
          <a:lstStyle/>
          <a:p>
            <a:r>
              <a:rPr lang="en-US" sz="3600" b="1" dirty="0">
                <a:solidFill>
                  <a:srgbClr val="00B0F0"/>
                </a:solidFill>
                <a:latin typeface="Roboto"/>
                <a:ea typeface="+mn-ea"/>
                <a:cs typeface="+mn-cs"/>
              </a:rPr>
              <a:t>Action Agenda</a:t>
            </a:r>
          </a:p>
        </p:txBody>
      </p:sp>
      <p:pic>
        <p:nvPicPr>
          <p:cNvPr id="18" name="Picture 2">
            <a:extLst>
              <a:ext uri="{FF2B5EF4-FFF2-40B4-BE49-F238E27FC236}">
                <a16:creationId xmlns:a16="http://schemas.microsoft.com/office/drawing/2014/main" id="{FDAD6DA7-48B7-4F83-9224-F5FBB5D90B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6019800"/>
            <a:ext cx="226774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DCEC71A0-705A-411E-997A-2D271CB3A0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457" y="1211777"/>
            <a:ext cx="7729336" cy="480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05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8E5429-1721-47B0-9AB1-31EDDDA8588D}"/>
              </a:ext>
            </a:extLst>
          </p:cNvPr>
          <p:cNvSpPr>
            <a:spLocks noGrp="1"/>
          </p:cNvSpPr>
          <p:nvPr>
            <p:ph type="title" idx="4294967295"/>
          </p:nvPr>
        </p:nvSpPr>
        <p:spPr>
          <a:xfrm>
            <a:off x="533400" y="274638"/>
            <a:ext cx="8229600" cy="1143000"/>
          </a:xfrm>
        </p:spPr>
        <p:txBody>
          <a:bodyPr>
            <a:normAutofit/>
          </a:bodyPr>
          <a:lstStyle/>
          <a:p>
            <a:r>
              <a:rPr lang="en-US" sz="3600" b="1" dirty="0">
                <a:solidFill>
                  <a:srgbClr val="00B0F0"/>
                </a:solidFill>
                <a:latin typeface="Roboto"/>
                <a:ea typeface="+mn-ea"/>
                <a:cs typeface="+mn-cs"/>
              </a:rPr>
              <a:t>COVID-19 Action Agenda Updates</a:t>
            </a:r>
          </a:p>
        </p:txBody>
      </p:sp>
      <p:pic>
        <p:nvPicPr>
          <p:cNvPr id="18" name="Picture 2">
            <a:extLst>
              <a:ext uri="{FF2B5EF4-FFF2-40B4-BE49-F238E27FC236}">
                <a16:creationId xmlns:a16="http://schemas.microsoft.com/office/drawing/2014/main" id="{FDAD6DA7-48B7-4F83-9224-F5FBB5D90B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6019800"/>
            <a:ext cx="226774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DCEC71A0-705A-411E-997A-2D271CB3A04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407" r="9412"/>
          <a:stretch/>
        </p:blipFill>
        <p:spPr bwMode="auto">
          <a:xfrm rot="16200000">
            <a:off x="-662494" y="1991690"/>
            <a:ext cx="5254168" cy="39291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197CE23-5436-43B2-B171-A8CF74CE2E01}"/>
              </a:ext>
            </a:extLst>
          </p:cNvPr>
          <p:cNvSpPr/>
          <p:nvPr/>
        </p:nvSpPr>
        <p:spPr>
          <a:xfrm>
            <a:off x="2066925" y="2762250"/>
            <a:ext cx="1895475" cy="438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1527CA-70B4-42C4-914F-90DF8FA5A1E8}"/>
              </a:ext>
            </a:extLst>
          </p:cNvPr>
          <p:cNvSpPr/>
          <p:nvPr/>
        </p:nvSpPr>
        <p:spPr>
          <a:xfrm>
            <a:off x="2050315" y="4035882"/>
            <a:ext cx="1895475" cy="438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089AE64-8946-46C9-9E77-10B4F7E832DC}"/>
              </a:ext>
            </a:extLst>
          </p:cNvPr>
          <p:cNvSpPr txBox="1"/>
          <p:nvPr/>
        </p:nvSpPr>
        <p:spPr>
          <a:xfrm>
            <a:off x="5019675" y="1619250"/>
            <a:ext cx="3657600" cy="923330"/>
          </a:xfrm>
          <a:prstGeom prst="rect">
            <a:avLst/>
          </a:prstGeom>
          <a:noFill/>
          <a:ln>
            <a:solidFill>
              <a:srgbClr val="FF0000"/>
            </a:solidFill>
          </a:ln>
        </p:spPr>
        <p:txBody>
          <a:bodyPr wrap="square" rtlCol="0">
            <a:spAutoFit/>
          </a:bodyPr>
          <a:lstStyle/>
          <a:p>
            <a:r>
              <a:rPr lang="en-US" dirty="0">
                <a:latin typeface="Lora"/>
              </a:rPr>
              <a:t>Looking @ Stimulus Funding, Round 1 and Maximizing System Funding for COVID</a:t>
            </a:r>
          </a:p>
        </p:txBody>
      </p:sp>
      <p:sp>
        <p:nvSpPr>
          <p:cNvPr id="10" name="TextBox 9">
            <a:extLst>
              <a:ext uri="{FF2B5EF4-FFF2-40B4-BE49-F238E27FC236}">
                <a16:creationId xmlns:a16="http://schemas.microsoft.com/office/drawing/2014/main" id="{208D6E84-9F53-4291-8C98-6C8DF6BF93B8}"/>
              </a:ext>
            </a:extLst>
          </p:cNvPr>
          <p:cNvSpPr txBox="1"/>
          <p:nvPr/>
        </p:nvSpPr>
        <p:spPr>
          <a:xfrm>
            <a:off x="5019675" y="3793292"/>
            <a:ext cx="3657600" cy="1200329"/>
          </a:xfrm>
          <a:prstGeom prst="rect">
            <a:avLst/>
          </a:prstGeom>
          <a:noFill/>
          <a:ln>
            <a:solidFill>
              <a:srgbClr val="FF0000"/>
            </a:solidFill>
          </a:ln>
        </p:spPr>
        <p:txBody>
          <a:bodyPr wrap="square" rtlCol="0">
            <a:spAutoFit/>
          </a:bodyPr>
          <a:lstStyle/>
          <a:p>
            <a:r>
              <a:rPr lang="en-US" dirty="0">
                <a:latin typeface="Lora"/>
              </a:rPr>
              <a:t>Establishing long-term need for ending homelessness, and additional needs related to COVID-19</a:t>
            </a:r>
          </a:p>
        </p:txBody>
      </p:sp>
      <p:cxnSp>
        <p:nvCxnSpPr>
          <p:cNvPr id="9" name="Connector: Elbow 8">
            <a:extLst>
              <a:ext uri="{FF2B5EF4-FFF2-40B4-BE49-F238E27FC236}">
                <a16:creationId xmlns:a16="http://schemas.microsoft.com/office/drawing/2014/main" id="{178E1611-65E2-4100-9834-6A0F47543449}"/>
              </a:ext>
            </a:extLst>
          </p:cNvPr>
          <p:cNvCxnSpPr>
            <a:stCxn id="2" idx="3"/>
            <a:endCxn id="7" idx="2"/>
          </p:cNvCxnSpPr>
          <p:nvPr/>
        </p:nvCxnSpPr>
        <p:spPr>
          <a:xfrm flipV="1">
            <a:off x="3962400" y="2542580"/>
            <a:ext cx="2886075" cy="438745"/>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C22825-D50C-42D7-9B6C-0CA1AAE9E50A}"/>
              </a:ext>
            </a:extLst>
          </p:cNvPr>
          <p:cNvCxnSpPr>
            <a:stCxn id="6" idx="3"/>
            <a:endCxn id="10" idx="1"/>
          </p:cNvCxnSpPr>
          <p:nvPr/>
        </p:nvCxnSpPr>
        <p:spPr>
          <a:xfrm>
            <a:off x="3945790" y="4254957"/>
            <a:ext cx="1073885" cy="1385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977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8E5429-1721-47B0-9AB1-31EDDDA8588D}"/>
              </a:ext>
            </a:extLst>
          </p:cNvPr>
          <p:cNvSpPr>
            <a:spLocks noGrp="1"/>
          </p:cNvSpPr>
          <p:nvPr>
            <p:ph type="title" idx="4294967295"/>
          </p:nvPr>
        </p:nvSpPr>
        <p:spPr>
          <a:xfrm>
            <a:off x="533400" y="473075"/>
            <a:ext cx="8229600" cy="1143000"/>
          </a:xfrm>
        </p:spPr>
        <p:txBody>
          <a:bodyPr>
            <a:noAutofit/>
          </a:bodyPr>
          <a:lstStyle/>
          <a:p>
            <a:r>
              <a:rPr lang="en-US" sz="3600" b="1" dirty="0">
                <a:solidFill>
                  <a:srgbClr val="00B0F0"/>
                </a:solidFill>
                <a:latin typeface="Roboto"/>
                <a:ea typeface="+mn-ea"/>
                <a:cs typeface="+mn-cs"/>
              </a:rPr>
              <a:t>Supporting Expedited Placements into Housing </a:t>
            </a:r>
          </a:p>
        </p:txBody>
      </p:sp>
      <p:graphicFrame>
        <p:nvGraphicFramePr>
          <p:cNvPr id="4" name="Content Placeholder 3">
            <a:extLst>
              <a:ext uri="{FF2B5EF4-FFF2-40B4-BE49-F238E27FC236}">
                <a16:creationId xmlns:a16="http://schemas.microsoft.com/office/drawing/2014/main" id="{A9795E4A-68E6-4AD4-91F2-45B262220080}"/>
              </a:ext>
            </a:extLst>
          </p:cNvPr>
          <p:cNvGraphicFramePr>
            <a:graphicFrameLocks noGrp="1"/>
          </p:cNvGraphicFramePr>
          <p:nvPr>
            <p:ph idx="4294967295"/>
            <p:extLst>
              <p:ext uri="{D42A27DB-BD31-4B8C-83A1-F6EECF244321}">
                <p14:modId xmlns:p14="http://schemas.microsoft.com/office/powerpoint/2010/main" val="3562070577"/>
              </p:ext>
            </p:extLst>
          </p:nvPr>
        </p:nvGraphicFramePr>
        <p:xfrm>
          <a:off x="533400" y="17986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2">
            <a:extLst>
              <a:ext uri="{FF2B5EF4-FFF2-40B4-BE49-F238E27FC236}">
                <a16:creationId xmlns:a16="http://schemas.microsoft.com/office/drawing/2014/main" id="{FDAD6DA7-48B7-4F83-9224-F5FBB5D90B2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9400" y="6019800"/>
            <a:ext cx="226774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870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Housekeeping</a:t>
            </a:r>
          </a:p>
        </p:txBody>
      </p:sp>
      <p:sp>
        <p:nvSpPr>
          <p:cNvPr id="3" name="Content Placeholder 2"/>
          <p:cNvSpPr>
            <a:spLocks noGrp="1"/>
          </p:cNvSpPr>
          <p:nvPr>
            <p:ph idx="1"/>
          </p:nvPr>
        </p:nvSpPr>
        <p:spPr>
          <a:xfrm>
            <a:off x="838200" y="1600200"/>
            <a:ext cx="7543800" cy="4525963"/>
          </a:xfrm>
        </p:spPr>
        <p:txBody>
          <a:bodyPr vert="horz" lIns="91440" tIns="45720" rIns="91440" bIns="45720" rtlCol="0" anchor="t">
            <a:normAutofit/>
          </a:bodyPr>
          <a:lstStyle/>
          <a:p>
            <a:pPr>
              <a:spcAft>
                <a:spcPts val="1200"/>
              </a:spcAft>
            </a:pPr>
            <a:r>
              <a:rPr lang="en-US" sz="2200" dirty="0">
                <a:latin typeface="Lora"/>
              </a:rPr>
              <a:t>Due to the volume of participants, everyone has been placed on mute.  </a:t>
            </a:r>
          </a:p>
          <a:p>
            <a:pPr>
              <a:spcAft>
                <a:spcPts val="1200"/>
              </a:spcAft>
            </a:pPr>
            <a:r>
              <a:rPr lang="en-US" sz="2200" dirty="0">
                <a:latin typeface="Lora"/>
              </a:rPr>
              <a:t>Please submit questions via the chat tool and we will respond to questions after going through the slides. </a:t>
            </a:r>
          </a:p>
          <a:p>
            <a:pPr>
              <a:spcAft>
                <a:spcPts val="1200"/>
              </a:spcAft>
            </a:pPr>
            <a:r>
              <a:rPr lang="en-US" sz="2200" dirty="0">
                <a:latin typeface="Lora"/>
              </a:rPr>
              <a:t>Please use the chat to notify us of any technical issues.</a:t>
            </a:r>
          </a:p>
          <a:p>
            <a:r>
              <a:rPr lang="en-US" sz="2200" dirty="0">
                <a:latin typeface="Lora"/>
              </a:rPr>
              <a:t>If you are having difficulty hearing us, please join the webinar via phone:</a:t>
            </a:r>
          </a:p>
          <a:p>
            <a:pPr algn="ctr">
              <a:buNone/>
            </a:pPr>
            <a:r>
              <a:rPr lang="en-US" sz="1800" dirty="0">
                <a:latin typeface="Lora"/>
              </a:rPr>
              <a:t>Dial-in number: </a:t>
            </a:r>
          </a:p>
          <a:p>
            <a:pPr algn="ctr">
              <a:buNone/>
            </a:pPr>
            <a:r>
              <a:rPr lang="en-US" sz="1800" dirty="0">
                <a:latin typeface="Lora"/>
              </a:rPr>
              <a:t>(425) 436-6371 </a:t>
            </a:r>
          </a:p>
          <a:p>
            <a:pPr algn="ctr">
              <a:buNone/>
            </a:pPr>
            <a:r>
              <a:rPr lang="en-US" sz="1800" dirty="0">
                <a:latin typeface="Lora"/>
              </a:rPr>
              <a:t>Access code: 432873# </a:t>
            </a:r>
          </a:p>
          <a:p>
            <a:pPr marL="0" indent="0">
              <a:spcAft>
                <a:spcPts val="1200"/>
              </a:spcAft>
              <a:buNone/>
            </a:pPr>
            <a:endParaRPr lang="en-US" sz="2200" dirty="0">
              <a:latin typeface="Lora"/>
            </a:endParaRPr>
          </a:p>
        </p:txBody>
      </p:sp>
      <p:pic>
        <p:nvPicPr>
          <p:cNvPr id="4" name="Picture 2">
            <a:extLst>
              <a:ext uri="{FF2B5EF4-FFF2-40B4-BE49-F238E27FC236}">
                <a16:creationId xmlns:a16="http://schemas.microsoft.com/office/drawing/2014/main" id="{2CDFC9BD-4218-407F-B479-95026FD7AA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533" y="5830911"/>
            <a:ext cx="2162908" cy="59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720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BEF08A-EDAC-43D9-A60C-5A7DD45D72BD}"/>
              </a:ext>
            </a:extLst>
          </p:cNvPr>
          <p:cNvSpPr>
            <a:spLocks noGrp="1"/>
          </p:cNvSpPr>
          <p:nvPr>
            <p:ph idx="4294967295"/>
          </p:nvPr>
        </p:nvSpPr>
        <p:spPr>
          <a:xfrm>
            <a:off x="457200" y="1600200"/>
            <a:ext cx="8229600" cy="4525963"/>
          </a:xfrm>
        </p:spPr>
        <p:txBody>
          <a:bodyPr vert="horz" lIns="91440" tIns="45720" rIns="91440" bIns="45720" rtlCol="0" anchor="t">
            <a:normAutofit/>
          </a:bodyPr>
          <a:lstStyle/>
          <a:p>
            <a:pPr>
              <a:spcAft>
                <a:spcPts val="600"/>
              </a:spcAft>
            </a:pPr>
            <a:r>
              <a:rPr lang="en-US" sz="2200" dirty="0">
                <a:latin typeface="Lora"/>
                <a:cs typeface="Calibri"/>
              </a:rPr>
              <a:t>Coordinated Entry - No update today</a:t>
            </a:r>
          </a:p>
          <a:p>
            <a:pPr>
              <a:spcAft>
                <a:spcPts val="600"/>
              </a:spcAft>
            </a:pPr>
            <a:r>
              <a:rPr lang="en-US" sz="2200" dirty="0">
                <a:latin typeface="Lora"/>
                <a:cs typeface="Calibri"/>
              </a:rPr>
              <a:t>Advocacy/Federal Stimulus – No update today</a:t>
            </a:r>
          </a:p>
          <a:p>
            <a:pPr>
              <a:spcAft>
                <a:spcPts val="600"/>
              </a:spcAft>
            </a:pPr>
            <a:r>
              <a:rPr lang="en-US" sz="2200" dirty="0">
                <a:latin typeface="Lora"/>
                <a:cs typeface="Calibri"/>
              </a:rPr>
              <a:t>Funding opportunities – No update today</a:t>
            </a:r>
          </a:p>
          <a:p>
            <a:pPr>
              <a:spcAft>
                <a:spcPts val="600"/>
              </a:spcAft>
            </a:pPr>
            <a:r>
              <a:rPr lang="en-US" sz="2200" dirty="0">
                <a:latin typeface="Lora"/>
                <a:cs typeface="Calibri"/>
              </a:rPr>
              <a:t>HUD, CoC, and housing related updates – Following slides contain updates</a:t>
            </a:r>
          </a:p>
          <a:p>
            <a:pPr>
              <a:spcAft>
                <a:spcPts val="600"/>
              </a:spcAft>
            </a:pPr>
            <a:endParaRPr lang="en-US" sz="2200" dirty="0">
              <a:latin typeface="Lora"/>
            </a:endParaRPr>
          </a:p>
          <a:p>
            <a:pPr>
              <a:spcAft>
                <a:spcPts val="600"/>
              </a:spcAft>
            </a:pPr>
            <a:endParaRPr lang="en-US" sz="2200" dirty="0">
              <a:latin typeface="Lora"/>
              <a:cs typeface="Calibri"/>
            </a:endParaRPr>
          </a:p>
          <a:p>
            <a:pPr>
              <a:spcAft>
                <a:spcPts val="600"/>
              </a:spcAft>
            </a:pPr>
            <a:endParaRPr lang="en-US" sz="2200" dirty="0">
              <a:latin typeface="Lora"/>
              <a:cs typeface="Calibri"/>
            </a:endParaRPr>
          </a:p>
        </p:txBody>
      </p:sp>
      <p:sp>
        <p:nvSpPr>
          <p:cNvPr id="5" name="Title 2">
            <a:extLst>
              <a:ext uri="{FF2B5EF4-FFF2-40B4-BE49-F238E27FC236}">
                <a16:creationId xmlns:a16="http://schemas.microsoft.com/office/drawing/2014/main" id="{883FC2FB-D27D-416B-9134-7677C1B29C18}"/>
              </a:ext>
            </a:extLst>
          </p:cNvPr>
          <p:cNvSpPr txBox="1">
            <a:spLocks/>
          </p:cNvSpPr>
          <p:nvPr/>
        </p:nvSpPr>
        <p:spPr>
          <a:xfrm>
            <a:off x="358588" y="22085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B0F0"/>
                </a:solidFill>
                <a:latin typeface="Roboto"/>
                <a:ea typeface="+mn-ea"/>
                <a:cs typeface="+mn-cs"/>
              </a:rPr>
              <a:t>Weekly Updates </a:t>
            </a:r>
          </a:p>
          <a:p>
            <a:r>
              <a:rPr lang="en-US" sz="3600" b="1" dirty="0">
                <a:solidFill>
                  <a:srgbClr val="00B0F0"/>
                </a:solidFill>
                <a:latin typeface="Roboto"/>
                <a:ea typeface="+mn-ea"/>
                <a:cs typeface="+mn-cs"/>
              </a:rPr>
              <a:t>Coordinated by All Chicago</a:t>
            </a:r>
          </a:p>
        </p:txBody>
      </p:sp>
      <p:pic>
        <p:nvPicPr>
          <p:cNvPr id="2" name="Picture 2" descr="A picture containing drawing&#10;&#10;Description generated with very high confidence">
            <a:extLst>
              <a:ext uri="{FF2B5EF4-FFF2-40B4-BE49-F238E27FC236}">
                <a16:creationId xmlns:a16="http://schemas.microsoft.com/office/drawing/2014/main" id="{EF1910F7-2F51-4D1D-97C0-C52F7963A2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6019800"/>
            <a:ext cx="226774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913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BEF08A-EDAC-43D9-A60C-5A7DD45D72BD}"/>
              </a:ext>
            </a:extLst>
          </p:cNvPr>
          <p:cNvSpPr>
            <a:spLocks noGrp="1"/>
          </p:cNvSpPr>
          <p:nvPr>
            <p:ph idx="4294967295"/>
          </p:nvPr>
        </p:nvSpPr>
        <p:spPr>
          <a:xfrm>
            <a:off x="479612" y="1363663"/>
            <a:ext cx="8229600" cy="4525962"/>
          </a:xfrm>
        </p:spPr>
        <p:txBody>
          <a:bodyPr vert="horz" lIns="91440" tIns="45720" rIns="91440" bIns="45720" rtlCol="0" anchor="t">
            <a:noAutofit/>
          </a:bodyPr>
          <a:lstStyle/>
          <a:p>
            <a:pPr>
              <a:spcAft>
                <a:spcPts val="600"/>
              </a:spcAft>
            </a:pPr>
            <a:r>
              <a:rPr lang="en-US" sz="2200" dirty="0">
                <a:latin typeface="Lora"/>
                <a:cs typeface="Calibri"/>
              </a:rPr>
              <a:t>All Chicago facilitated a Q&amp;A webinar regarding the HUD </a:t>
            </a:r>
            <a:r>
              <a:rPr lang="en-US" sz="2200" dirty="0">
                <a:latin typeface="Lora"/>
                <a:cs typeface="Calibri"/>
                <a:hlinkClick r:id="rId3"/>
              </a:rPr>
              <a:t>memorandum</a:t>
            </a:r>
            <a:r>
              <a:rPr lang="en-US" sz="2200" dirty="0">
                <a:latin typeface="Lora"/>
                <a:cs typeface="Calibri"/>
              </a:rPr>
              <a:t> about available waivers. </a:t>
            </a:r>
          </a:p>
          <a:p>
            <a:pPr>
              <a:spcAft>
                <a:spcPts val="600"/>
              </a:spcAft>
            </a:pPr>
            <a:r>
              <a:rPr lang="en-US" sz="2200" dirty="0">
                <a:latin typeface="Lora"/>
                <a:cs typeface="Calibri"/>
              </a:rPr>
              <a:t>Materials are posted to our </a:t>
            </a:r>
            <a:r>
              <a:rPr lang="en-US" sz="2200" dirty="0">
                <a:latin typeface="Lora"/>
                <a:cs typeface="Calibri"/>
                <a:hlinkClick r:id="rId4"/>
              </a:rPr>
              <a:t>Online Learning Portal </a:t>
            </a:r>
            <a:r>
              <a:rPr lang="en-US" sz="2200" dirty="0">
                <a:latin typeface="Lora"/>
                <a:cs typeface="Calibri"/>
              </a:rPr>
              <a:t>and to the CoC Slack Channel at </a:t>
            </a:r>
            <a:r>
              <a:rPr lang="en-US" sz="2200" dirty="0">
                <a:latin typeface="Lora"/>
              </a:rPr>
              <a:t>bit.ly/</a:t>
            </a:r>
            <a:r>
              <a:rPr lang="en-US" sz="2200" dirty="0" err="1">
                <a:latin typeface="Lora"/>
              </a:rPr>
              <a:t>ChicagoCoC</a:t>
            </a:r>
            <a:r>
              <a:rPr lang="en-US" sz="2200" dirty="0">
                <a:latin typeface="Lora"/>
              </a:rPr>
              <a:t> </a:t>
            </a:r>
          </a:p>
          <a:p>
            <a:pPr lvl="1">
              <a:spcAft>
                <a:spcPts val="600"/>
              </a:spcAft>
            </a:pPr>
            <a:r>
              <a:rPr lang="en-US" sz="2200" dirty="0">
                <a:latin typeface="Lora"/>
              </a:rPr>
              <a:t>Slides &amp; overview</a:t>
            </a:r>
          </a:p>
          <a:p>
            <a:pPr lvl="1">
              <a:spcAft>
                <a:spcPts val="600"/>
              </a:spcAft>
            </a:pPr>
            <a:r>
              <a:rPr lang="en-US" sz="2200" dirty="0">
                <a:latin typeface="Lora"/>
              </a:rPr>
              <a:t>Sample Emergency Recordkeeping Template</a:t>
            </a:r>
          </a:p>
          <a:p>
            <a:pPr lvl="1">
              <a:spcAft>
                <a:spcPts val="600"/>
              </a:spcAft>
            </a:pPr>
            <a:r>
              <a:rPr lang="en-US" sz="2200" dirty="0">
                <a:latin typeface="Lora"/>
              </a:rPr>
              <a:t>Notification Instructions &amp; Template</a:t>
            </a:r>
          </a:p>
          <a:p>
            <a:pPr lvl="1">
              <a:spcAft>
                <a:spcPts val="600"/>
              </a:spcAft>
            </a:pPr>
            <a:r>
              <a:rPr lang="en-US" sz="2200" dirty="0">
                <a:latin typeface="Lora"/>
              </a:rPr>
              <a:t>Sample Notification Letter</a:t>
            </a:r>
          </a:p>
          <a:p>
            <a:pPr>
              <a:spcAft>
                <a:spcPts val="600"/>
              </a:spcAft>
            </a:pPr>
            <a:r>
              <a:rPr lang="en-US" sz="2200" dirty="0">
                <a:latin typeface="Lora"/>
              </a:rPr>
              <a:t>CoC-Funded agencies are encouraged to apply as necessary.</a:t>
            </a:r>
          </a:p>
          <a:p>
            <a:pPr>
              <a:spcAft>
                <a:spcPts val="600"/>
              </a:spcAft>
            </a:pPr>
            <a:endParaRPr lang="en-US" sz="2200" dirty="0">
              <a:latin typeface="Lora"/>
              <a:cs typeface="Calibri"/>
            </a:endParaRPr>
          </a:p>
          <a:p>
            <a:pPr>
              <a:spcAft>
                <a:spcPts val="600"/>
              </a:spcAft>
            </a:pPr>
            <a:endParaRPr lang="en-US" sz="2200" dirty="0">
              <a:latin typeface="Lora"/>
              <a:cs typeface="Calibri"/>
            </a:endParaRPr>
          </a:p>
        </p:txBody>
      </p:sp>
      <p:sp>
        <p:nvSpPr>
          <p:cNvPr id="5" name="Title 2">
            <a:extLst>
              <a:ext uri="{FF2B5EF4-FFF2-40B4-BE49-F238E27FC236}">
                <a16:creationId xmlns:a16="http://schemas.microsoft.com/office/drawing/2014/main" id="{883FC2FB-D27D-416B-9134-7677C1B29C18}"/>
              </a:ext>
            </a:extLst>
          </p:cNvPr>
          <p:cNvSpPr txBox="1">
            <a:spLocks/>
          </p:cNvSpPr>
          <p:nvPr/>
        </p:nvSpPr>
        <p:spPr>
          <a:xfrm>
            <a:off x="457200" y="22085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B0F0"/>
                </a:solidFill>
                <a:latin typeface="Roboto"/>
                <a:ea typeface="+mn-ea"/>
                <a:cs typeface="+mn-cs"/>
              </a:rPr>
              <a:t> HUD Waiver</a:t>
            </a:r>
          </a:p>
        </p:txBody>
      </p:sp>
      <p:pic>
        <p:nvPicPr>
          <p:cNvPr id="2" name="Picture 2" descr="A picture containing drawing&#10;&#10;Description generated with very high confidence">
            <a:extLst>
              <a:ext uri="{FF2B5EF4-FFF2-40B4-BE49-F238E27FC236}">
                <a16:creationId xmlns:a16="http://schemas.microsoft.com/office/drawing/2014/main" id="{EF1910F7-2F51-4D1D-97C0-C52F7963A2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6019800"/>
            <a:ext cx="226774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867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BEF08A-EDAC-43D9-A60C-5A7DD45D72BD}"/>
              </a:ext>
            </a:extLst>
          </p:cNvPr>
          <p:cNvSpPr>
            <a:spLocks noGrp="1"/>
          </p:cNvSpPr>
          <p:nvPr>
            <p:ph idx="4294967295"/>
          </p:nvPr>
        </p:nvSpPr>
        <p:spPr>
          <a:xfrm>
            <a:off x="457200" y="1524000"/>
            <a:ext cx="8229600" cy="4525963"/>
          </a:xfrm>
        </p:spPr>
        <p:txBody>
          <a:bodyPr vert="horz" lIns="91440" tIns="45720" rIns="91440" bIns="45720" rtlCol="0" anchor="t">
            <a:normAutofit/>
          </a:bodyPr>
          <a:lstStyle/>
          <a:p>
            <a:pPr>
              <a:spcAft>
                <a:spcPts val="600"/>
              </a:spcAft>
            </a:pPr>
            <a:r>
              <a:rPr lang="en-US" sz="2200" dirty="0">
                <a:latin typeface="Lora"/>
              </a:rPr>
              <a:t>The City of Chicago notified HUD earlier this week that they would like to apply all of the ESG and HOPWA waivers. When appropriate, DFSS and CDPH STI/HIV Unit will notify ESG and HOPWA grantees that it applies to regarding any flexibilities provided by the application of these waivers.</a:t>
            </a:r>
          </a:p>
          <a:p>
            <a:endParaRPr lang="en-US" sz="2200" dirty="0">
              <a:latin typeface="Lora"/>
            </a:endParaRPr>
          </a:p>
          <a:p>
            <a:endParaRPr lang="en-US" sz="2200" dirty="0">
              <a:latin typeface="Lora"/>
              <a:cs typeface="Calibri"/>
            </a:endParaRPr>
          </a:p>
          <a:p>
            <a:endParaRPr lang="en-US" sz="2200" dirty="0">
              <a:latin typeface="Lora"/>
              <a:cs typeface="Calibri"/>
            </a:endParaRPr>
          </a:p>
        </p:txBody>
      </p:sp>
      <p:sp>
        <p:nvSpPr>
          <p:cNvPr id="5" name="Title 2">
            <a:extLst>
              <a:ext uri="{FF2B5EF4-FFF2-40B4-BE49-F238E27FC236}">
                <a16:creationId xmlns:a16="http://schemas.microsoft.com/office/drawing/2014/main" id="{883FC2FB-D27D-416B-9134-7677C1B29C18}"/>
              </a:ext>
            </a:extLst>
          </p:cNvPr>
          <p:cNvSpPr txBox="1">
            <a:spLocks/>
          </p:cNvSpPr>
          <p:nvPr/>
        </p:nvSpPr>
        <p:spPr>
          <a:xfrm>
            <a:off x="358588" y="22085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B0F0"/>
                </a:solidFill>
                <a:latin typeface="Roboto"/>
                <a:ea typeface="+mn-ea"/>
                <a:cs typeface="+mn-cs"/>
              </a:rPr>
              <a:t> HUD Waiver – ESG and HOPWA</a:t>
            </a:r>
          </a:p>
        </p:txBody>
      </p:sp>
      <p:pic>
        <p:nvPicPr>
          <p:cNvPr id="2" name="Picture 2" descr="A picture containing drawing&#10;&#10;Description generated with very high confidence">
            <a:extLst>
              <a:ext uri="{FF2B5EF4-FFF2-40B4-BE49-F238E27FC236}">
                <a16:creationId xmlns:a16="http://schemas.microsoft.com/office/drawing/2014/main" id="{EF1910F7-2F51-4D1D-97C0-C52F7963A2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6019800"/>
            <a:ext cx="226774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144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BEF08A-EDAC-43D9-A60C-5A7DD45D72BD}"/>
              </a:ext>
            </a:extLst>
          </p:cNvPr>
          <p:cNvSpPr>
            <a:spLocks noGrp="1"/>
          </p:cNvSpPr>
          <p:nvPr>
            <p:ph idx="4294967295"/>
          </p:nvPr>
        </p:nvSpPr>
        <p:spPr>
          <a:xfrm>
            <a:off x="457200" y="1493837"/>
            <a:ext cx="8229600" cy="4525963"/>
          </a:xfrm>
        </p:spPr>
        <p:txBody>
          <a:bodyPr vert="horz" lIns="91440" tIns="45720" rIns="91440" bIns="45720" rtlCol="0" anchor="t">
            <a:normAutofit/>
          </a:bodyPr>
          <a:lstStyle/>
          <a:p>
            <a:pPr>
              <a:spcAft>
                <a:spcPts val="600"/>
              </a:spcAft>
            </a:pPr>
            <a:r>
              <a:rPr lang="en-US" sz="2200" dirty="0">
                <a:latin typeface="Lora"/>
              </a:rPr>
              <a:t>All Chicago informed HUD that our partners are advocating for extended stays for participants in Transitional Housing (TH) and Rapid Rehousing (RRH) so participants are not exited during this uncertain time of job losses and difficulty finding housing. </a:t>
            </a:r>
          </a:p>
          <a:p>
            <a:pPr>
              <a:spcAft>
                <a:spcPts val="600"/>
              </a:spcAft>
            </a:pPr>
            <a:r>
              <a:rPr lang="en-US" sz="2200" dirty="0">
                <a:latin typeface="Lora"/>
              </a:rPr>
              <a:t>Response from HUD: HUD is working on additional guidance regarding possible waivers for these and other program requirements. Please stay tuned for guidance.</a:t>
            </a:r>
          </a:p>
          <a:p>
            <a:pPr>
              <a:spcAft>
                <a:spcPts val="600"/>
              </a:spcAft>
            </a:pPr>
            <a:r>
              <a:rPr lang="en-US" sz="2200" dirty="0">
                <a:latin typeface="Lora"/>
              </a:rPr>
              <a:t>In the meantime, agencies may handle this on a case by case basis with their HUD representatives.</a:t>
            </a:r>
          </a:p>
          <a:p>
            <a:pPr marL="0" indent="0">
              <a:spcAft>
                <a:spcPts val="600"/>
              </a:spcAft>
              <a:buNone/>
            </a:pPr>
            <a:endParaRPr lang="en-US" sz="2200" dirty="0">
              <a:latin typeface="Lora"/>
              <a:cs typeface="Calibri"/>
            </a:endParaRPr>
          </a:p>
          <a:p>
            <a:pPr>
              <a:spcAft>
                <a:spcPts val="600"/>
              </a:spcAft>
            </a:pPr>
            <a:endParaRPr lang="en-US" sz="2200" dirty="0">
              <a:latin typeface="Lora"/>
              <a:cs typeface="Calibri"/>
            </a:endParaRPr>
          </a:p>
        </p:txBody>
      </p:sp>
      <p:sp>
        <p:nvSpPr>
          <p:cNvPr id="5" name="Title 2">
            <a:extLst>
              <a:ext uri="{FF2B5EF4-FFF2-40B4-BE49-F238E27FC236}">
                <a16:creationId xmlns:a16="http://schemas.microsoft.com/office/drawing/2014/main" id="{883FC2FB-D27D-416B-9134-7677C1B29C18}"/>
              </a:ext>
            </a:extLst>
          </p:cNvPr>
          <p:cNvSpPr txBox="1">
            <a:spLocks/>
          </p:cNvSpPr>
          <p:nvPr/>
        </p:nvSpPr>
        <p:spPr>
          <a:xfrm>
            <a:off x="358588" y="22085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B0F0"/>
                </a:solidFill>
                <a:latin typeface="Roboto"/>
                <a:ea typeface="+mn-ea"/>
                <a:cs typeface="+mn-cs"/>
              </a:rPr>
              <a:t>HUD CoC-Funded TH &amp; RRH </a:t>
            </a:r>
          </a:p>
        </p:txBody>
      </p:sp>
      <p:pic>
        <p:nvPicPr>
          <p:cNvPr id="2" name="Picture 2" descr="A picture containing drawing&#10;&#10;Description generated with very high confidence">
            <a:extLst>
              <a:ext uri="{FF2B5EF4-FFF2-40B4-BE49-F238E27FC236}">
                <a16:creationId xmlns:a16="http://schemas.microsoft.com/office/drawing/2014/main" id="{EF1910F7-2F51-4D1D-97C0-C52F7963A2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6019800"/>
            <a:ext cx="226774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337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BEF08A-EDAC-43D9-A60C-5A7DD45D72BD}"/>
              </a:ext>
            </a:extLst>
          </p:cNvPr>
          <p:cNvSpPr>
            <a:spLocks noGrp="1"/>
          </p:cNvSpPr>
          <p:nvPr>
            <p:ph idx="4294967295"/>
          </p:nvPr>
        </p:nvSpPr>
        <p:spPr>
          <a:xfrm>
            <a:off x="457200" y="1428750"/>
            <a:ext cx="8229600" cy="4525963"/>
          </a:xfrm>
        </p:spPr>
        <p:txBody>
          <a:bodyPr vert="horz" lIns="91440" tIns="45720" rIns="91440" bIns="45720" rtlCol="0" anchor="t">
            <a:normAutofit/>
          </a:bodyPr>
          <a:lstStyle/>
          <a:p>
            <a:pPr>
              <a:spcAft>
                <a:spcPts val="600"/>
              </a:spcAft>
            </a:pPr>
            <a:r>
              <a:rPr lang="en-US" sz="2200" dirty="0">
                <a:latin typeface="Lora"/>
                <a:cs typeface="Calibri"/>
              </a:rPr>
              <a:t>All Chicago is facilitating a weekly Peer Sharing and Problem-Solving webinar for agencies that are housing providers. </a:t>
            </a:r>
          </a:p>
          <a:p>
            <a:pPr>
              <a:spcAft>
                <a:spcPts val="600"/>
              </a:spcAft>
            </a:pPr>
            <a:r>
              <a:rPr lang="en-US" sz="2200" dirty="0">
                <a:latin typeface="Lora"/>
                <a:cs typeface="Calibri"/>
              </a:rPr>
              <a:t>Thursdays from 2:30-3:30pm. Click </a:t>
            </a:r>
            <a:r>
              <a:rPr lang="en-US" sz="2200" dirty="0">
                <a:latin typeface="Lora"/>
                <a:cs typeface="Calibri"/>
                <a:hlinkClick r:id="rId3"/>
              </a:rPr>
              <a:t>here</a:t>
            </a:r>
            <a:r>
              <a:rPr lang="en-US" sz="2200" dirty="0">
                <a:latin typeface="Lora"/>
                <a:cs typeface="Calibri"/>
              </a:rPr>
              <a:t> to register.</a:t>
            </a:r>
          </a:p>
          <a:p>
            <a:pPr>
              <a:spcAft>
                <a:spcPts val="600"/>
              </a:spcAft>
            </a:pPr>
            <a:r>
              <a:rPr lang="en-US" sz="2200" dirty="0">
                <a:latin typeface="Lora"/>
                <a:cs typeface="Calibri"/>
              </a:rPr>
              <a:t>For a future session topic, we are seeking a partner interested in sharing how their agency has successfully adapted to challenges and transitioned into risk management mode during this crisis. To volunteer or submit a nomination, please email </a:t>
            </a:r>
            <a:r>
              <a:rPr lang="en-US" sz="2200" dirty="0">
                <a:latin typeface="Lora"/>
                <a:cs typeface="Calibri"/>
                <a:hlinkClick r:id="rId4"/>
              </a:rPr>
              <a:t>CoCprograms@allchicago.org</a:t>
            </a:r>
            <a:r>
              <a:rPr lang="en-US" sz="2200" dirty="0">
                <a:latin typeface="Lora"/>
                <a:cs typeface="Calibri"/>
              </a:rPr>
              <a:t>. </a:t>
            </a:r>
          </a:p>
          <a:p>
            <a:pPr>
              <a:spcAft>
                <a:spcPts val="600"/>
              </a:spcAft>
            </a:pPr>
            <a:endParaRPr lang="en-US" sz="2200" dirty="0">
              <a:latin typeface="Lora"/>
              <a:cs typeface="Calibri"/>
            </a:endParaRPr>
          </a:p>
        </p:txBody>
      </p:sp>
      <p:sp>
        <p:nvSpPr>
          <p:cNvPr id="5" name="Title 2">
            <a:extLst>
              <a:ext uri="{FF2B5EF4-FFF2-40B4-BE49-F238E27FC236}">
                <a16:creationId xmlns:a16="http://schemas.microsoft.com/office/drawing/2014/main" id="{883FC2FB-D27D-416B-9134-7677C1B29C18}"/>
              </a:ext>
            </a:extLst>
          </p:cNvPr>
          <p:cNvSpPr txBox="1">
            <a:spLocks/>
          </p:cNvSpPr>
          <p:nvPr/>
        </p:nvSpPr>
        <p:spPr>
          <a:xfrm>
            <a:off x="358588" y="22085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B0F0"/>
                </a:solidFill>
                <a:latin typeface="Roboto"/>
                <a:ea typeface="+mn-ea"/>
                <a:cs typeface="+mn-cs"/>
              </a:rPr>
              <a:t>Peer Sharing and Problem-Solving</a:t>
            </a:r>
          </a:p>
        </p:txBody>
      </p:sp>
      <p:pic>
        <p:nvPicPr>
          <p:cNvPr id="2" name="Picture 2" descr="A picture containing drawing&#10;&#10;Description generated with very high confidence">
            <a:extLst>
              <a:ext uri="{FF2B5EF4-FFF2-40B4-BE49-F238E27FC236}">
                <a16:creationId xmlns:a16="http://schemas.microsoft.com/office/drawing/2014/main" id="{EF1910F7-2F51-4D1D-97C0-C52F7963A2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6019800"/>
            <a:ext cx="226774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951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BEF08A-EDAC-43D9-A60C-5A7DD45D72BD}"/>
              </a:ext>
            </a:extLst>
          </p:cNvPr>
          <p:cNvSpPr>
            <a:spLocks noGrp="1"/>
          </p:cNvSpPr>
          <p:nvPr>
            <p:ph idx="4294967295"/>
          </p:nvPr>
        </p:nvSpPr>
        <p:spPr>
          <a:xfrm>
            <a:off x="533400" y="1600200"/>
            <a:ext cx="8229600" cy="4525963"/>
          </a:xfrm>
        </p:spPr>
        <p:txBody>
          <a:bodyPr vert="horz" lIns="91440" tIns="45720" rIns="91440" bIns="45720" rtlCol="0" anchor="t">
            <a:normAutofit/>
          </a:bodyPr>
          <a:lstStyle/>
          <a:p>
            <a:pPr marL="0" indent="0">
              <a:buNone/>
            </a:pPr>
            <a:r>
              <a:rPr lang="en-US" sz="2200" dirty="0">
                <a:latin typeface="Lora"/>
              </a:rPr>
              <a:t>All Chicago is interested in offering additional webinars on topics related to COVID-19 response. </a:t>
            </a:r>
          </a:p>
          <a:p>
            <a:pPr marL="0" indent="0">
              <a:buNone/>
            </a:pPr>
            <a:endParaRPr lang="en-US" sz="2200" dirty="0">
              <a:latin typeface="Lora"/>
            </a:endParaRPr>
          </a:p>
          <a:p>
            <a:pPr marL="0" indent="0">
              <a:buNone/>
            </a:pPr>
            <a:endParaRPr lang="en-US" sz="2200" dirty="0">
              <a:latin typeface="Lora"/>
            </a:endParaRPr>
          </a:p>
          <a:p>
            <a:pPr marL="0" indent="0" algn="ctr">
              <a:buNone/>
            </a:pPr>
            <a:r>
              <a:rPr lang="en-US" sz="2200" b="1" dirty="0">
                <a:solidFill>
                  <a:srgbClr val="00B0F0"/>
                </a:solidFill>
                <a:latin typeface="Lora"/>
              </a:rPr>
              <a:t>What new webinar topics would you like All Chicago to develop? </a:t>
            </a:r>
          </a:p>
          <a:p>
            <a:pPr marL="0" indent="0" algn="ctr">
              <a:buNone/>
            </a:pPr>
            <a:endParaRPr lang="en-US" sz="2200" dirty="0">
              <a:latin typeface="Lora"/>
            </a:endParaRPr>
          </a:p>
          <a:p>
            <a:pPr marL="0" indent="0" algn="ctr">
              <a:buNone/>
            </a:pPr>
            <a:r>
              <a:rPr lang="en-US" sz="2200" dirty="0">
                <a:latin typeface="Lora"/>
              </a:rPr>
              <a:t>Please place your ideas in the chat.</a:t>
            </a:r>
          </a:p>
          <a:p>
            <a:pPr marL="0" indent="0">
              <a:buNone/>
            </a:pPr>
            <a:endParaRPr lang="en-US" sz="2200" dirty="0">
              <a:latin typeface="Lora"/>
              <a:cs typeface="Calibri"/>
            </a:endParaRPr>
          </a:p>
          <a:p>
            <a:endParaRPr lang="en-US" sz="2200" dirty="0">
              <a:latin typeface="Lora"/>
              <a:cs typeface="Calibri"/>
            </a:endParaRPr>
          </a:p>
        </p:txBody>
      </p:sp>
      <p:sp>
        <p:nvSpPr>
          <p:cNvPr id="5" name="Title 2">
            <a:extLst>
              <a:ext uri="{FF2B5EF4-FFF2-40B4-BE49-F238E27FC236}">
                <a16:creationId xmlns:a16="http://schemas.microsoft.com/office/drawing/2014/main" id="{883FC2FB-D27D-416B-9134-7677C1B29C18}"/>
              </a:ext>
            </a:extLst>
          </p:cNvPr>
          <p:cNvSpPr txBox="1">
            <a:spLocks/>
          </p:cNvSpPr>
          <p:nvPr/>
        </p:nvSpPr>
        <p:spPr>
          <a:xfrm>
            <a:off x="358588" y="22085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B0F0"/>
                </a:solidFill>
                <a:latin typeface="Roboto"/>
                <a:ea typeface="+mn-ea"/>
                <a:cs typeface="+mn-cs"/>
              </a:rPr>
              <a:t> Audience Poll</a:t>
            </a:r>
          </a:p>
        </p:txBody>
      </p:sp>
      <p:pic>
        <p:nvPicPr>
          <p:cNvPr id="2" name="Picture 2" descr="A picture containing drawing&#10;&#10;Description generated with very high confidence">
            <a:extLst>
              <a:ext uri="{FF2B5EF4-FFF2-40B4-BE49-F238E27FC236}">
                <a16:creationId xmlns:a16="http://schemas.microsoft.com/office/drawing/2014/main" id="{EF1910F7-2F51-4D1D-97C0-C52F7963A2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6019800"/>
            <a:ext cx="226774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Callout 5"/>
          <p:cNvSpPr/>
          <p:nvPr/>
        </p:nvSpPr>
        <p:spPr>
          <a:xfrm>
            <a:off x="6934200" y="4343400"/>
            <a:ext cx="609600" cy="304800"/>
          </a:xfrm>
          <a:prstGeom prst="wedgeEllipseCallout">
            <a:avLst>
              <a:gd name="adj1" fmla="val -24130"/>
              <a:gd name="adj2" fmla="val 82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29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a:solidFill>
                  <a:srgbClr val="000000"/>
                </a:solidFill>
              </a:rPr>
              <a:t>Information Sources</a:t>
            </a:r>
            <a:endParaRPr lang="en-US" dirty="0"/>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17543" y="2379495"/>
            <a:ext cx="3316857" cy="233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3400" y="1600200"/>
            <a:ext cx="8153400" cy="769441"/>
          </a:xfrm>
          <a:prstGeom prst="rect">
            <a:avLst/>
          </a:prstGeom>
        </p:spPr>
        <p:txBody>
          <a:bodyPr wrap="square">
            <a:spAutoFit/>
          </a:bodyPr>
          <a:lstStyle/>
          <a:p>
            <a:pPr marL="0" marR="0" lvl="0" indent="0" algn="l" defTabSz="914400" rtl="0" eaLnBrk="1" fontAlgn="auto" latinLnBrk="0" hangingPunct="1">
              <a:lnSpc>
                <a:spcPct val="100000"/>
              </a:lnSpc>
              <a:spcBef>
                <a:spcPts val="528"/>
              </a:spcBef>
              <a:spcAft>
                <a:spcPts val="12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Lora" panose="00000500000000000000" pitchFamily="2" charset="0"/>
                <a:ea typeface="+mn-ea"/>
                <a:cs typeface="+mn-cs"/>
              </a:rPr>
              <a:t>Check websites frequently, as information is </a:t>
            </a:r>
            <a:r>
              <a:rPr kumimoji="0" lang="en-US" sz="2200" b="1" i="0" u="none" strike="noStrike" kern="1200" cap="none" spc="0" normalizeH="0" baseline="0" noProof="0" dirty="0">
                <a:ln>
                  <a:noFill/>
                </a:ln>
                <a:solidFill>
                  <a:srgbClr val="00B0F0"/>
                </a:solidFill>
                <a:effectLst/>
                <a:uLnTx/>
                <a:uFillTx/>
                <a:latin typeface="Lora" panose="00000500000000000000" pitchFamily="2" charset="0"/>
                <a:ea typeface="+mn-ea"/>
                <a:cs typeface="+mn-cs"/>
              </a:rPr>
              <a:t>updated daily </a:t>
            </a:r>
            <a:r>
              <a:rPr kumimoji="0" lang="en-US" sz="2200" b="0" i="0" u="none" strike="noStrike" kern="1200" cap="none" spc="0" normalizeH="0" baseline="0" noProof="0" dirty="0">
                <a:ln>
                  <a:noFill/>
                </a:ln>
                <a:solidFill>
                  <a:srgbClr val="000000"/>
                </a:solidFill>
                <a:effectLst/>
                <a:uLnTx/>
                <a:uFillTx/>
                <a:latin typeface="Lora" panose="00000500000000000000" pitchFamily="2" charset="0"/>
                <a:ea typeface="+mn-ea"/>
                <a:cs typeface="+mn-cs"/>
              </a:rPr>
              <a:t>as local conditions change:</a:t>
            </a:r>
          </a:p>
        </p:txBody>
      </p:sp>
      <p:sp>
        <p:nvSpPr>
          <p:cNvPr id="3" name="Rectangle 2"/>
          <p:cNvSpPr/>
          <p:nvPr/>
        </p:nvSpPr>
        <p:spPr>
          <a:xfrm>
            <a:off x="530525" y="2523628"/>
            <a:ext cx="4684142" cy="3657411"/>
          </a:xfrm>
          <a:prstGeom prst="rect">
            <a:avLst/>
          </a:prstGeom>
        </p:spPr>
        <p:txBody>
          <a:bodyPr wrap="square" anchor="t">
            <a:spAutoFit/>
          </a:bodyPr>
          <a:lstStyle/>
          <a:p>
            <a:pPr marL="0" marR="0" lvl="0" indent="0" algn="l" defTabSz="914400" rtl="0" eaLnBrk="1" fontAlgn="auto" latinLnBrk="0" hangingPunct="1">
              <a:lnSpc>
                <a:spcPct val="100000"/>
              </a:lnSpc>
              <a:spcBef>
                <a:spcPts val="528"/>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Lora"/>
                <a:ea typeface="+mn-ea"/>
                <a:cs typeface="+mn-cs"/>
              </a:rPr>
              <a:t>CDPH Website: </a:t>
            </a:r>
            <a:r>
              <a:rPr kumimoji="0" lang="en-US" sz="1600" b="0" i="0" u="none" strike="noStrike" kern="1200" cap="none" spc="0" normalizeH="0" baseline="0" noProof="0" dirty="0">
                <a:ln>
                  <a:noFill/>
                </a:ln>
                <a:solidFill>
                  <a:srgbClr val="000000"/>
                </a:solidFill>
                <a:effectLst/>
                <a:uLnTx/>
                <a:uFillTx/>
                <a:latin typeface="Lora"/>
                <a:ea typeface="+mn-ea"/>
                <a:cs typeface="+mn-cs"/>
                <a:hlinkClick r:id="rId3"/>
              </a:rPr>
              <a:t>chicago.gov/coronavirus</a:t>
            </a:r>
            <a:endParaRPr kumimoji="0" lang="en-US" sz="1600" b="0" i="0" u="none" strike="noStrike" kern="1200" cap="none" spc="0" normalizeH="0" baseline="0" noProof="0" dirty="0">
              <a:ln>
                <a:noFill/>
              </a:ln>
              <a:solidFill>
                <a:srgbClr val="000000"/>
              </a:solidFill>
              <a:effectLst/>
              <a:uLnTx/>
              <a:uFillTx/>
              <a:latin typeface="Lora"/>
              <a:ea typeface="+mn-ea"/>
              <a:cs typeface="+mn-cs"/>
            </a:endParaRPr>
          </a:p>
          <a:p>
            <a:pPr marL="0" marR="0" lvl="0" indent="0" algn="l" defTabSz="914400" rtl="0" eaLnBrk="1" fontAlgn="auto" latinLnBrk="0" hangingPunct="1">
              <a:lnSpc>
                <a:spcPct val="100000"/>
              </a:lnSpc>
              <a:spcBef>
                <a:spcPts val="528"/>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Lora"/>
                <a:ea typeface="+mn-ea"/>
                <a:cs typeface="+mn-cs"/>
              </a:rPr>
              <a:t>CDC Website: </a:t>
            </a:r>
            <a:r>
              <a:rPr kumimoji="0" lang="en-US" sz="1600" b="0" i="0" u="none" strike="noStrike" kern="1200" cap="none" spc="0" normalizeH="0" baseline="0" noProof="0" dirty="0">
                <a:ln>
                  <a:noFill/>
                </a:ln>
                <a:solidFill>
                  <a:srgbClr val="000000"/>
                </a:solidFill>
                <a:effectLst/>
                <a:uLnTx/>
                <a:uFillTx/>
                <a:latin typeface="Lora"/>
                <a:ea typeface="+mn-ea"/>
                <a:cs typeface="+mn-cs"/>
                <a:hlinkClick r:id="rId4"/>
              </a:rPr>
              <a:t>cdc.gov/coronavirus</a:t>
            </a:r>
            <a:r>
              <a:rPr kumimoji="0" lang="en-US" sz="1600" b="0" i="0" u="none" strike="noStrike" kern="1200" cap="none" spc="0" normalizeH="0" baseline="0" noProof="0" dirty="0">
                <a:ln>
                  <a:noFill/>
                </a:ln>
                <a:solidFill>
                  <a:srgbClr val="000000"/>
                </a:solidFill>
                <a:effectLst/>
                <a:uLnTx/>
                <a:uFillTx/>
                <a:latin typeface="Lora"/>
                <a:ea typeface="+mn-ea"/>
                <a:cs typeface="+mn-cs"/>
              </a:rPr>
              <a:t> </a:t>
            </a:r>
            <a:endParaRPr kumimoji="0" lang="en-US" sz="1600" b="0" i="0" u="none" strike="noStrike" kern="1200" cap="none" spc="0" normalizeH="0" baseline="0" noProof="0" dirty="0">
              <a:ln>
                <a:noFill/>
              </a:ln>
              <a:solidFill>
                <a:srgbClr val="000000"/>
              </a:solidFill>
              <a:effectLst/>
              <a:uLnTx/>
              <a:uFillTx/>
              <a:latin typeface="Lora" panose="00000500000000000000" pitchFamily="2" charset="0"/>
              <a:ea typeface="+mn-ea"/>
              <a:cs typeface="+mn-cs"/>
            </a:endParaRPr>
          </a:p>
          <a:p>
            <a:pPr marL="0" marR="0" lvl="0" indent="0" algn="l" defTabSz="914400" rtl="0" eaLnBrk="1" fontAlgn="auto" latinLnBrk="0" hangingPunct="1">
              <a:lnSpc>
                <a:spcPct val="100000"/>
              </a:lnSpc>
              <a:spcBef>
                <a:spcPts val="528"/>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Lora"/>
                <a:ea typeface="+mn-ea"/>
                <a:cs typeface="+mn-cs"/>
              </a:rPr>
              <a:t>DFSS Website: </a:t>
            </a:r>
            <a:r>
              <a:rPr kumimoji="0" lang="en-US" sz="1600" b="0" i="0" u="none" strike="noStrike" kern="1200" cap="none" spc="0" normalizeH="0" baseline="0" noProof="0" dirty="0">
                <a:ln>
                  <a:noFill/>
                </a:ln>
                <a:solidFill>
                  <a:srgbClr val="000000"/>
                </a:solidFill>
                <a:effectLst/>
                <a:uLnTx/>
                <a:uFillTx/>
                <a:latin typeface="Lora"/>
                <a:ea typeface="+mn-ea"/>
                <a:cs typeface="+mn-cs"/>
                <a:hlinkClick r:id="rId5"/>
              </a:rPr>
              <a:t>chicago.gov/FSS</a:t>
            </a:r>
            <a:endParaRPr kumimoji="0" lang="en-US" sz="1600" b="0" i="0" u="none" strike="noStrike" kern="1200" cap="none" spc="0" normalizeH="0" baseline="0" noProof="0" dirty="0">
              <a:ln>
                <a:noFill/>
              </a:ln>
              <a:solidFill>
                <a:srgbClr val="000000"/>
              </a:solidFill>
              <a:effectLst/>
              <a:uLnTx/>
              <a:uFillTx/>
              <a:latin typeface="Lora"/>
              <a:ea typeface="+mn-ea"/>
              <a:cs typeface="+mn-cs"/>
            </a:endParaRPr>
          </a:p>
          <a:p>
            <a:pPr marL="0" marR="0" lvl="0" indent="0" algn="l" defTabSz="914400" rtl="0" eaLnBrk="1" fontAlgn="auto" latinLnBrk="0" hangingPunct="1">
              <a:lnSpc>
                <a:spcPct val="100000"/>
              </a:lnSpc>
              <a:spcBef>
                <a:spcPts val="528"/>
              </a:spcBef>
              <a:spcAft>
                <a:spcPts val="5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Lora"/>
                <a:ea typeface="+mn-ea"/>
                <a:cs typeface="+mn-cs"/>
              </a:rPr>
              <a:t>All Chicago Website: </a:t>
            </a:r>
            <a:r>
              <a:rPr kumimoji="0" lang="en-US" sz="1600" b="0" i="0" u="none" strike="noStrike" kern="1200" cap="none" spc="0" normalizeH="0" baseline="0" noProof="0" dirty="0">
                <a:ln>
                  <a:noFill/>
                </a:ln>
                <a:solidFill>
                  <a:srgbClr val="000000"/>
                </a:solidFill>
                <a:effectLst/>
                <a:uLnTx/>
                <a:uFillTx/>
                <a:latin typeface="Lora"/>
                <a:ea typeface="+mn-ea"/>
                <a:cs typeface="+mn-cs"/>
                <a:hlinkClick r:id="rId6"/>
              </a:rPr>
              <a:t>www.allchicago.org</a:t>
            </a:r>
            <a:endParaRPr kumimoji="0" lang="en-US" sz="1600" b="0" i="0" u="none" strike="noStrike" kern="1200" cap="none" spc="0" normalizeH="0" baseline="0" noProof="0" dirty="0">
              <a:ln>
                <a:noFill/>
              </a:ln>
              <a:solidFill>
                <a:srgbClr val="000000"/>
              </a:solidFill>
              <a:effectLst/>
              <a:uLnTx/>
              <a:uFillTx/>
              <a:latin typeface="Lora"/>
              <a:ea typeface="+mn-ea"/>
              <a:cs typeface="+mn-cs"/>
            </a:endParaRPr>
          </a:p>
          <a:p>
            <a:pPr marL="285750" indent="-285750">
              <a:defRPr/>
            </a:pPr>
            <a:r>
              <a:rPr lang="en-US" sz="1600" b="1" dirty="0">
                <a:ea typeface="+mn-lt"/>
                <a:cs typeface="+mn-lt"/>
              </a:rPr>
              <a:t>Chicago </a:t>
            </a:r>
            <a:r>
              <a:rPr lang="en-US" sz="1600" b="1" dirty="0" err="1">
                <a:ea typeface="+mn-lt"/>
                <a:cs typeface="+mn-lt"/>
              </a:rPr>
              <a:t>CoC</a:t>
            </a:r>
            <a:r>
              <a:rPr lang="en-US" sz="1600" b="1" dirty="0">
                <a:ea typeface="+mn-lt"/>
                <a:cs typeface="+mn-lt"/>
              </a:rPr>
              <a:t> COVID-19 Response Slack Channel  </a:t>
            </a:r>
            <a:r>
              <a:rPr lang="en-US" sz="1600" dirty="0">
                <a:ea typeface="+mn-lt"/>
                <a:cs typeface="+mn-lt"/>
                <a:hlinkClick r:id="rId7"/>
              </a:rPr>
              <a:t>Go to: bit.ly/ChicagoCoC</a:t>
            </a:r>
            <a:endParaRPr lang="en-US" dirty="0">
              <a:cs typeface="Calibri"/>
            </a:endParaRPr>
          </a:p>
          <a:p>
            <a:pPr marL="0" marR="0" lvl="0" indent="0" algn="l" defTabSz="914400" rtl="0" eaLnBrk="1" fontAlgn="auto" latinLnBrk="0" hangingPunct="1">
              <a:lnSpc>
                <a:spcPct val="100000"/>
              </a:lnSpc>
              <a:spcBef>
                <a:spcPts val="528"/>
              </a:spcBef>
              <a:buClrTx/>
              <a:buSzTx/>
              <a:buFontTx/>
              <a:buNone/>
              <a:tabLst/>
              <a:defRPr/>
            </a:pPr>
            <a:r>
              <a:rPr kumimoji="0" lang="en-US" sz="1600" b="1" i="0" u="none" strike="noStrike" kern="1200" cap="none" spc="0" normalizeH="0" baseline="0" noProof="0" dirty="0">
                <a:ln>
                  <a:noFill/>
                </a:ln>
                <a:solidFill>
                  <a:srgbClr val="000000"/>
                </a:solidFill>
                <a:effectLst/>
                <a:uLnTx/>
                <a:uFillTx/>
                <a:latin typeface="Lora"/>
                <a:ea typeface="+mn-ea"/>
                <a:cs typeface="+mn-cs"/>
              </a:rPr>
              <a:t>National Alliance to End Homelessness:</a:t>
            </a:r>
            <a:r>
              <a:rPr kumimoji="0" lang="en-US" sz="1600" b="0" i="0" u="none" strike="noStrike" kern="1200" cap="none" spc="0" normalizeH="0" baseline="0" noProof="0" dirty="0">
                <a:ln>
                  <a:noFill/>
                </a:ln>
                <a:solidFill>
                  <a:srgbClr val="000000"/>
                </a:solidFill>
                <a:effectLst/>
                <a:uLnTx/>
                <a:uFillTx/>
                <a:latin typeface="Lora"/>
                <a:ea typeface="+mn-ea"/>
                <a:cs typeface="+mn-cs"/>
              </a:rPr>
              <a:t> </a:t>
            </a:r>
            <a:endParaRPr kumimoji="0" lang="en-US" sz="1600" b="1" i="0" u="none" strike="noStrike" kern="1200" cap="none" spc="0" normalizeH="0" baseline="0" noProof="0" dirty="0">
              <a:ln>
                <a:noFill/>
              </a:ln>
              <a:solidFill>
                <a:srgbClr val="000000"/>
              </a:solidFill>
              <a:effectLst/>
              <a:uLnTx/>
              <a:uFillTx/>
              <a:latin typeface="Lora"/>
              <a:ea typeface="+mn-ea"/>
              <a:cs typeface="+mn-cs"/>
            </a:endParaRPr>
          </a:p>
          <a:p>
            <a:pPr marL="0" marR="0" lvl="0" indent="0" algn="l" defTabSz="914400" rtl="0" eaLnBrk="1" fontAlgn="auto" latinLnBrk="0" hangingPunct="1">
              <a:lnSpc>
                <a:spcPct val="100000"/>
              </a:lnSpc>
              <a:spcBef>
                <a:spcPts val="528"/>
              </a:spcBef>
              <a:spcAft>
                <a:spcPts val="5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Lora"/>
                <a:ea typeface="+mn-ea"/>
                <a:cs typeface="+mn-cs"/>
                <a:hlinkClick r:id="rId8"/>
              </a:rPr>
              <a:t>endhomelessness.org</a:t>
            </a:r>
            <a:endParaRPr kumimoji="0" lang="en-US" sz="1600" b="0" i="0" u="none" strike="noStrike" kern="1200" cap="none" spc="0" normalizeH="0" baseline="0" noProof="0" dirty="0">
              <a:ln>
                <a:noFill/>
              </a:ln>
              <a:solidFill>
                <a:srgbClr val="000000"/>
              </a:solidFill>
              <a:effectLst/>
              <a:uLnTx/>
              <a:uFillTx/>
              <a:latin typeface="Lora"/>
              <a:ea typeface="+mn-ea"/>
              <a:cs typeface="+mn-cs"/>
            </a:endParaRPr>
          </a:p>
          <a:p>
            <a:pPr marL="0" marR="0" lvl="0" indent="0" algn="l" defTabSz="914400" rtl="0" eaLnBrk="1" fontAlgn="auto" latinLnBrk="0" hangingPunct="1">
              <a:lnSpc>
                <a:spcPct val="100000"/>
              </a:lnSpc>
              <a:spcBef>
                <a:spcPts val="528"/>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Lora"/>
                <a:ea typeface="+mn-ea"/>
                <a:cs typeface="+mn-cs"/>
              </a:rPr>
              <a:t>HUD website: </a:t>
            </a:r>
            <a:r>
              <a:rPr kumimoji="0" lang="en-US" sz="1600" b="0" i="0" u="none" strike="noStrike" kern="1200" cap="none" spc="0" normalizeH="0" baseline="0" noProof="0" dirty="0">
                <a:ln>
                  <a:noFill/>
                </a:ln>
                <a:solidFill>
                  <a:prstClr val="black"/>
                </a:solidFill>
                <a:effectLst/>
                <a:uLnTx/>
                <a:uFillTx/>
                <a:latin typeface="Calibri"/>
                <a:ea typeface="+mn-lt"/>
                <a:cs typeface="Calibri"/>
                <a:hlinkClick r:id="rId9"/>
              </a:rPr>
              <a:t>hud.gov/coronavirus</a:t>
            </a:r>
            <a:endParaRPr kumimoji="0" lang="en-US" sz="1600" b="0" i="0" u="none" strike="noStrike" kern="1200" cap="none" spc="0" normalizeH="0" baseline="0" noProof="0" dirty="0">
              <a:ln>
                <a:noFill/>
              </a:ln>
              <a:solidFill>
                <a:prstClr val="black"/>
              </a:solidFill>
              <a:effectLst/>
              <a:uLnTx/>
              <a:uFillTx/>
              <a:latin typeface="Lora"/>
              <a:ea typeface="+mn-lt"/>
              <a:cs typeface="Calibri"/>
            </a:endParaRPr>
          </a:p>
          <a:p>
            <a:pPr marL="0" marR="0" lvl="0" indent="0" algn="l" defTabSz="914400" rtl="0" eaLnBrk="1" fontAlgn="auto" latinLnBrk="0" hangingPunct="1">
              <a:lnSpc>
                <a:spcPct val="100000"/>
              </a:lnSpc>
              <a:spcBef>
                <a:spcPts val="528"/>
              </a:spcBef>
              <a:spcAft>
                <a:spcPts val="12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Lora" panose="00000500000000000000" pitchFamily="2" charset="0"/>
              <a:ea typeface="+mn-ea"/>
              <a:cs typeface="+mn-cs"/>
            </a:endParaRPr>
          </a:p>
        </p:txBody>
      </p:sp>
      <p:pic>
        <p:nvPicPr>
          <p:cNvPr id="6" name="Picture 2">
            <a:extLst>
              <a:ext uri="{FF2B5EF4-FFF2-40B4-BE49-F238E27FC236}">
                <a16:creationId xmlns:a16="http://schemas.microsoft.com/office/drawing/2014/main" id="{A71E6D57-285A-47BB-915D-A960A8194A3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4533" y="5918287"/>
            <a:ext cx="1842867" cy="503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883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a:solidFill>
                  <a:srgbClr val="000000"/>
                </a:solidFill>
              </a:rPr>
              <a:t>Commitments and Next Steps</a:t>
            </a:r>
            <a:endParaRPr lang="en-US" b="1" dirty="0"/>
          </a:p>
        </p:txBody>
      </p:sp>
      <p:sp>
        <p:nvSpPr>
          <p:cNvPr id="3" name="Content Placeholder 2"/>
          <p:cNvSpPr>
            <a:spLocks noGrp="1"/>
          </p:cNvSpPr>
          <p:nvPr>
            <p:ph idx="1"/>
          </p:nvPr>
        </p:nvSpPr>
        <p:spPr>
          <a:xfrm>
            <a:off x="457200" y="1528314"/>
            <a:ext cx="5181600" cy="4597849"/>
          </a:xfrm>
        </p:spPr>
        <p:txBody>
          <a:bodyPr vert="horz" lIns="91440" tIns="45720" rIns="91440" bIns="45720" rtlCol="0" anchor="t">
            <a:normAutofit/>
          </a:bodyPr>
          <a:lstStyle/>
          <a:p>
            <a:pPr>
              <a:spcAft>
                <a:spcPts val="1200"/>
              </a:spcAft>
            </a:pPr>
            <a:r>
              <a:rPr lang="en-US" sz="2400" dirty="0">
                <a:latin typeface="Lora"/>
              </a:rPr>
              <a:t>DFSS, CDPH, and All Chicago will remain vigilant in communicating in on</a:t>
            </a:r>
            <a:r>
              <a:rPr lang="en-US" sz="2400" b="1" dirty="0">
                <a:solidFill>
                  <a:srgbClr val="00B0F0"/>
                </a:solidFill>
                <a:latin typeface="Lora"/>
              </a:rPr>
              <a:t> weekly joint webinars</a:t>
            </a:r>
            <a:r>
              <a:rPr lang="en-US" sz="2400" dirty="0">
                <a:latin typeface="Lora"/>
              </a:rPr>
              <a:t>. </a:t>
            </a:r>
            <a:endParaRPr lang="en-US" sz="2400" dirty="0"/>
          </a:p>
          <a:p>
            <a:pPr>
              <a:spcAft>
                <a:spcPts val="1200"/>
              </a:spcAft>
            </a:pPr>
            <a:r>
              <a:rPr lang="en-US" sz="2400" dirty="0">
                <a:latin typeface="Lora"/>
              </a:rPr>
              <a:t>Please make sure that these </a:t>
            </a:r>
            <a:r>
              <a:rPr lang="en-US" sz="2400" b="1" dirty="0">
                <a:solidFill>
                  <a:srgbClr val="00B0F0"/>
                </a:solidFill>
                <a:latin typeface="Lora"/>
              </a:rPr>
              <a:t>communications are circulated to all relevant staff </a:t>
            </a:r>
            <a:r>
              <a:rPr lang="en-US" sz="2400" dirty="0">
                <a:latin typeface="Lora"/>
              </a:rPr>
              <a:t>in your organization so they have the latest information.</a:t>
            </a:r>
            <a:endParaRPr lang="en-US" dirty="0"/>
          </a:p>
          <a:p>
            <a:pPr>
              <a:spcAft>
                <a:spcPts val="1200"/>
              </a:spcAft>
              <a:buClr>
                <a:srgbClr val="00B0F0"/>
              </a:buClr>
              <a:buFont typeface="Arial" panose="05000000000000000000" pitchFamily="2" charset="2"/>
              <a:buChar char="•"/>
            </a:pPr>
            <a:endParaRPr lang="en-US" sz="2800" dirty="0">
              <a:latin typeface="Lora"/>
            </a:endParaRPr>
          </a:p>
          <a:p>
            <a:pPr>
              <a:spcAft>
                <a:spcPts val="1200"/>
              </a:spcAft>
              <a:buFont typeface="Arial" panose="020B0604020202020204" pitchFamily="34" charset="0"/>
              <a:buChar char="•"/>
            </a:pPr>
            <a:endParaRPr lang="en-US" sz="2200" dirty="0"/>
          </a:p>
          <a:p>
            <a:pPr>
              <a:spcAft>
                <a:spcPts val="1200"/>
              </a:spcAft>
            </a:pPr>
            <a:endParaRPr lang="en-US" sz="2200" dirty="0"/>
          </a:p>
          <a:p>
            <a:pPr>
              <a:spcAft>
                <a:spcPts val="1200"/>
              </a:spcAft>
            </a:pPr>
            <a:endParaRPr lang="en-US" sz="2200" dirty="0"/>
          </a:p>
        </p:txBody>
      </p:sp>
      <p:graphicFrame>
        <p:nvGraphicFramePr>
          <p:cNvPr id="4" name="Diagram 3"/>
          <p:cNvGraphicFramePr/>
          <p:nvPr/>
        </p:nvGraphicFramePr>
        <p:xfrm>
          <a:off x="4876800" y="2209800"/>
          <a:ext cx="4343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7032172" y="762000"/>
          <a:ext cx="1654628" cy="28119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2">
            <a:extLst>
              <a:ext uri="{FF2B5EF4-FFF2-40B4-BE49-F238E27FC236}">
                <a16:creationId xmlns:a16="http://schemas.microsoft.com/office/drawing/2014/main" id="{A71E6D57-285A-47BB-915D-A960A8194A3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4533" y="5918287"/>
            <a:ext cx="1842867" cy="503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634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a:bodyPr>
          <a:lstStyle/>
          <a:p>
            <a:r>
              <a:rPr lang="en-US" b="1" dirty="0">
                <a:latin typeface="Roboto"/>
              </a:rPr>
              <a:t>Questions</a:t>
            </a:r>
          </a:p>
        </p:txBody>
      </p:sp>
      <p:sp>
        <p:nvSpPr>
          <p:cNvPr id="3" name="Content Placeholder 2"/>
          <p:cNvSpPr>
            <a:spLocks noGrp="1"/>
          </p:cNvSpPr>
          <p:nvPr>
            <p:ph idx="1"/>
          </p:nvPr>
        </p:nvSpPr>
        <p:spPr>
          <a:xfrm>
            <a:off x="457200" y="3657600"/>
            <a:ext cx="8229600" cy="1219200"/>
          </a:xfrm>
        </p:spPr>
        <p:txBody>
          <a:bodyPr>
            <a:normAutofit/>
          </a:bodyPr>
          <a:lstStyle/>
          <a:p>
            <a:pPr marL="0" indent="0" algn="ctr">
              <a:buNone/>
            </a:pPr>
            <a:r>
              <a:rPr lang="en-US" sz="2200" b="0" i="0" u="none" strike="noStrike" baseline="0" dirty="0">
                <a:solidFill>
                  <a:srgbClr val="000000"/>
                </a:solidFill>
              </a:rPr>
              <a:t>What questions or concerns are you hearing from your clients and your staff?</a:t>
            </a:r>
          </a:p>
          <a:p>
            <a:endParaRPr lang="en-US" sz="2200" dirty="0"/>
          </a:p>
        </p:txBody>
      </p:sp>
      <p:pic>
        <p:nvPicPr>
          <p:cNvPr id="4" name="Picture 2">
            <a:extLst>
              <a:ext uri="{FF2B5EF4-FFF2-40B4-BE49-F238E27FC236}">
                <a16:creationId xmlns:a16="http://schemas.microsoft.com/office/drawing/2014/main" id="{A71E6D57-285A-47BB-915D-A960A8194A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533" y="5918287"/>
            <a:ext cx="1842867" cy="503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307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C82F11-8CB5-43EB-9D73-E8E4383CCDB5}"/>
              </a:ext>
            </a:extLst>
          </p:cNvPr>
          <p:cNvSpPr txBox="1"/>
          <p:nvPr/>
        </p:nvSpPr>
        <p:spPr>
          <a:xfrm>
            <a:off x="254977" y="58908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dirty="0"/>
              <a:t>Questions</a:t>
            </a:r>
            <a:endParaRPr lang="en-US" sz="3600" dirty="0">
              <a:cs typeface="Calibri"/>
            </a:endParaRPr>
          </a:p>
        </p:txBody>
      </p:sp>
      <p:sp>
        <p:nvSpPr>
          <p:cNvPr id="3" name="TextBox 2">
            <a:extLst>
              <a:ext uri="{FF2B5EF4-FFF2-40B4-BE49-F238E27FC236}">
                <a16:creationId xmlns:a16="http://schemas.microsoft.com/office/drawing/2014/main" id="{803DF889-4675-46C5-A91A-62302286FD3F}"/>
              </a:ext>
            </a:extLst>
          </p:cNvPr>
          <p:cNvSpPr txBox="1"/>
          <p:nvPr/>
        </p:nvSpPr>
        <p:spPr>
          <a:xfrm>
            <a:off x="211016" y="1802423"/>
            <a:ext cx="4211514"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mn-lt"/>
                <a:cs typeface="+mn-lt"/>
              </a:rPr>
              <a:t>•All lines are muted</a:t>
            </a:r>
            <a:endParaRPr lang="en-US" sz="2800">
              <a:cs typeface="Calibri"/>
            </a:endParaRPr>
          </a:p>
          <a:p>
            <a:r>
              <a:rPr lang="en-US" sz="2800">
                <a:ea typeface="+mn-lt"/>
                <a:cs typeface="+mn-lt"/>
              </a:rPr>
              <a:t>•Use </a:t>
            </a:r>
            <a:r>
              <a:rPr lang="en-US" sz="2800" b="1">
                <a:ea typeface="+mn-lt"/>
                <a:cs typeface="+mn-lt"/>
              </a:rPr>
              <a:t>Chat Box </a:t>
            </a:r>
            <a:r>
              <a:rPr lang="en-US" sz="2800">
                <a:ea typeface="+mn-lt"/>
                <a:cs typeface="+mn-lt"/>
              </a:rPr>
              <a:t>to submit questions</a:t>
            </a:r>
            <a:endParaRPr lang="en-US" sz="2800"/>
          </a:p>
          <a:p>
            <a:pPr algn="l"/>
            <a:endParaRPr lang="en-US">
              <a:cs typeface="Calibri"/>
            </a:endParaRPr>
          </a:p>
        </p:txBody>
      </p:sp>
      <p:pic>
        <p:nvPicPr>
          <p:cNvPr id="4" name="Picture 4" descr="A screenshot of a cell phone&#10;&#10;Description generated with very high confidence">
            <a:extLst>
              <a:ext uri="{FF2B5EF4-FFF2-40B4-BE49-F238E27FC236}">
                <a16:creationId xmlns:a16="http://schemas.microsoft.com/office/drawing/2014/main" id="{B27F9185-0274-4C0F-84A2-2C1395CF3152}"/>
              </a:ext>
            </a:extLst>
          </p:cNvPr>
          <p:cNvPicPr>
            <a:picLocks noChangeAspect="1"/>
          </p:cNvPicPr>
          <p:nvPr/>
        </p:nvPicPr>
        <p:blipFill>
          <a:blip r:embed="rId3" cstate="print"/>
          <a:stretch>
            <a:fillRect/>
          </a:stretch>
        </p:blipFill>
        <p:spPr>
          <a:xfrm>
            <a:off x="4598118" y="149469"/>
            <a:ext cx="3825172" cy="6629399"/>
          </a:xfrm>
          <a:prstGeom prst="rect">
            <a:avLst/>
          </a:prstGeom>
        </p:spPr>
      </p:pic>
      <p:pic>
        <p:nvPicPr>
          <p:cNvPr id="9" name="Picture 9" descr="A picture containing table&#10;&#10;Description generated with very high confidence">
            <a:extLst>
              <a:ext uri="{FF2B5EF4-FFF2-40B4-BE49-F238E27FC236}">
                <a16:creationId xmlns:a16="http://schemas.microsoft.com/office/drawing/2014/main" id="{FCD9769C-375E-4C81-A6D5-DCF3ECB8CC11}"/>
              </a:ext>
            </a:extLst>
          </p:cNvPr>
          <p:cNvPicPr>
            <a:picLocks noChangeAspect="1"/>
          </p:cNvPicPr>
          <p:nvPr/>
        </p:nvPicPr>
        <p:blipFill>
          <a:blip r:embed="rId4" cstate="print"/>
          <a:stretch>
            <a:fillRect/>
          </a:stretch>
        </p:blipFill>
        <p:spPr>
          <a:xfrm>
            <a:off x="404446" y="6252567"/>
            <a:ext cx="2743200" cy="525066"/>
          </a:xfrm>
          <a:prstGeom prst="rect">
            <a:avLst/>
          </a:prstGeom>
        </p:spPr>
      </p:pic>
      <p:grpSp>
        <p:nvGrpSpPr>
          <p:cNvPr id="5" name="Group 11">
            <a:extLst>
              <a:ext uri="{FF2B5EF4-FFF2-40B4-BE49-F238E27FC236}">
                <a16:creationId xmlns:a16="http://schemas.microsoft.com/office/drawing/2014/main" id="{B693F762-7637-40E0-B838-ADE0EDE1CF7A}"/>
              </a:ext>
            </a:extLst>
          </p:cNvPr>
          <p:cNvGrpSpPr/>
          <p:nvPr/>
        </p:nvGrpSpPr>
        <p:grpSpPr>
          <a:xfrm>
            <a:off x="2013438" y="2734408"/>
            <a:ext cx="6508506" cy="3932359"/>
            <a:chOff x="2013438" y="2734408"/>
            <a:chExt cx="6508506" cy="3932359"/>
          </a:xfrm>
        </p:grpSpPr>
        <p:sp>
          <p:nvSpPr>
            <p:cNvPr id="6" name="Rectangle 5">
              <a:extLst>
                <a:ext uri="{FF2B5EF4-FFF2-40B4-BE49-F238E27FC236}">
                  <a16:creationId xmlns:a16="http://schemas.microsoft.com/office/drawing/2014/main" id="{0AAD717B-4D40-481D-A300-61AD6830AE64}"/>
                </a:ext>
              </a:extLst>
            </p:cNvPr>
            <p:cNvSpPr/>
            <p:nvPr/>
          </p:nvSpPr>
          <p:spPr>
            <a:xfrm>
              <a:off x="4495067" y="4547821"/>
              <a:ext cx="4026877" cy="2118946"/>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1522ED0E-C3FD-4165-9817-DA36FED1600E}"/>
                </a:ext>
              </a:extLst>
            </p:cNvPr>
            <p:cNvCxnSpPr/>
            <p:nvPr/>
          </p:nvCxnSpPr>
          <p:spPr>
            <a:xfrm>
              <a:off x="2013438" y="2734408"/>
              <a:ext cx="2497016" cy="3103684"/>
            </a:xfrm>
            <a:prstGeom prst="straightConnector1">
              <a:avLst/>
            </a:prstGeom>
            <a:ln w="57150">
              <a:solidFill>
                <a:srgbClr val="01B3D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761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r>
              <a:rPr lang="en-US" sz="4000" b="1" dirty="0"/>
              <a:t>Goal of Combining Webinars</a:t>
            </a:r>
            <a:br>
              <a:rPr lang="en-US" sz="4800" b="1" dirty="0">
                <a:ea typeface="+mn-ea"/>
                <a:cs typeface="+mn-cs"/>
              </a:rPr>
            </a:br>
            <a:endParaRPr lang="en-US" sz="4800" b="1" dirty="0">
              <a:ea typeface="+mn-ea"/>
              <a:cs typeface="Calibri"/>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67400"/>
            <a:ext cx="2057400" cy="56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4D059961-0F6A-4FA4-A161-97C774924134}"/>
              </a:ext>
            </a:extLst>
          </p:cNvPr>
          <p:cNvSpPr txBox="1"/>
          <p:nvPr/>
        </p:nvSpPr>
        <p:spPr>
          <a:xfrm>
            <a:off x="762000" y="1600200"/>
            <a:ext cx="7846952" cy="36902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ct val="20000"/>
              </a:spcBef>
              <a:buFont typeface="Arial" panose="020B0604020202020204" pitchFamily="34" charset="0"/>
              <a:buChar char="•"/>
            </a:pPr>
            <a:r>
              <a:rPr lang="en-US" sz="2200" dirty="0">
                <a:latin typeface="Lora"/>
              </a:rPr>
              <a:t>Starting today, this is a co-facilitated weekly COVID-19 Response webinar convened by All Chicago and the Chicago Department of Family and Support Services (DFSS).</a:t>
            </a:r>
          </a:p>
          <a:p>
            <a:pPr marL="342900" indent="-342900">
              <a:spcBef>
                <a:spcPct val="20000"/>
              </a:spcBef>
            </a:pPr>
            <a:endParaRPr lang="en-US" sz="2200" dirty="0">
              <a:latin typeface="Lora"/>
            </a:endParaRPr>
          </a:p>
          <a:p>
            <a:pPr marL="342900" indent="-342900">
              <a:spcBef>
                <a:spcPct val="20000"/>
              </a:spcBef>
              <a:buFont typeface="Arial" panose="020B0604020202020204" pitchFamily="34" charset="0"/>
              <a:buChar char="•"/>
            </a:pPr>
            <a:r>
              <a:rPr lang="en-US" sz="2200" dirty="0">
                <a:latin typeface="Lora"/>
              </a:rPr>
              <a:t>The goal of combining the All Chicago and DFSS webinars is to streamline and enhance communication about the Chicago homeless system’s COVID-19 response. </a:t>
            </a:r>
          </a:p>
          <a:p>
            <a:endParaRPr lang="en-US" sz="2700" dirty="0">
              <a:cs typeface="Calibri"/>
            </a:endParaRPr>
          </a:p>
        </p:txBody>
      </p:sp>
    </p:spTree>
    <p:extLst>
      <p:ext uri="{BB962C8B-B14F-4D97-AF65-F5344CB8AC3E}">
        <p14:creationId xmlns:p14="http://schemas.microsoft.com/office/powerpoint/2010/main" val="4224560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a:solidFill>
                  <a:srgbClr val="000000"/>
                </a:solidFill>
              </a:rPr>
              <a:t>Agenda</a:t>
            </a:r>
            <a:endParaRPr lang="en-US" b="1" dirty="0"/>
          </a:p>
        </p:txBody>
      </p:sp>
      <p:sp>
        <p:nvSpPr>
          <p:cNvPr id="3" name="Content Placeholder 2"/>
          <p:cNvSpPr>
            <a:spLocks noGrp="1"/>
          </p:cNvSpPr>
          <p:nvPr>
            <p:ph idx="1"/>
          </p:nvPr>
        </p:nvSpPr>
        <p:spPr>
          <a:xfrm>
            <a:off x="914400" y="1738280"/>
            <a:ext cx="7620000" cy="4387883"/>
          </a:xfrm>
        </p:spPr>
        <p:txBody>
          <a:bodyPr vert="horz" lIns="91440" tIns="45720" rIns="91440" bIns="45720" rtlCol="0" anchor="t">
            <a:normAutofit/>
          </a:bodyPr>
          <a:lstStyle/>
          <a:p>
            <a:pPr>
              <a:spcAft>
                <a:spcPts val="1200"/>
              </a:spcAft>
              <a:buClr>
                <a:srgbClr val="00B0F0"/>
              </a:buClr>
              <a:buFont typeface="Wingdings" pitchFamily="2" charset="2"/>
              <a:buChar char="§"/>
            </a:pPr>
            <a:r>
              <a:rPr lang="en-US" sz="2200" b="0" i="0" u="none" strike="noStrike" baseline="0" dirty="0">
                <a:solidFill>
                  <a:srgbClr val="000000"/>
                </a:solidFill>
                <a:latin typeface="Lora"/>
              </a:rPr>
              <a:t>Provide an update on the City’s </a:t>
            </a:r>
            <a:r>
              <a:rPr lang="en-US" sz="2200" b="1" i="0" u="none" strike="noStrike" baseline="0" dirty="0">
                <a:solidFill>
                  <a:srgbClr val="00B0F0"/>
                </a:solidFill>
                <a:latin typeface="Lora"/>
              </a:rPr>
              <a:t>COVID-19 response</a:t>
            </a:r>
            <a:r>
              <a:rPr lang="en-US" sz="2200" b="0" i="0" u="none" strike="noStrike" baseline="0" dirty="0">
                <a:solidFill>
                  <a:srgbClr val="000000"/>
                </a:solidFill>
                <a:latin typeface="Lora"/>
              </a:rPr>
              <a:t>.</a:t>
            </a:r>
            <a:endParaRPr lang="en-US" dirty="0"/>
          </a:p>
          <a:p>
            <a:pPr>
              <a:spcAft>
                <a:spcPts val="1200"/>
              </a:spcAft>
              <a:buClr>
                <a:srgbClr val="00B0F0"/>
              </a:buClr>
              <a:buFont typeface="Wingdings" pitchFamily="2" charset="2"/>
              <a:buChar char="§"/>
            </a:pPr>
            <a:r>
              <a:rPr lang="en-US" sz="2200" dirty="0">
                <a:solidFill>
                  <a:srgbClr val="000000"/>
                </a:solidFill>
                <a:latin typeface="Lora"/>
              </a:rPr>
              <a:t>Review </a:t>
            </a:r>
            <a:r>
              <a:rPr lang="en-US" sz="2200" b="1" dirty="0">
                <a:solidFill>
                  <a:srgbClr val="00B0F0"/>
                </a:solidFill>
                <a:latin typeface="Lora"/>
              </a:rPr>
              <a:t>screening and isolation</a:t>
            </a:r>
            <a:r>
              <a:rPr lang="en-US" sz="2200" dirty="0">
                <a:solidFill>
                  <a:srgbClr val="000000"/>
                </a:solidFill>
                <a:latin typeface="Lora"/>
              </a:rPr>
              <a:t> procedures in shelters.</a:t>
            </a:r>
          </a:p>
          <a:p>
            <a:pPr>
              <a:spcAft>
                <a:spcPts val="1200"/>
              </a:spcAft>
              <a:buClr>
                <a:srgbClr val="00B0F0"/>
              </a:buClr>
              <a:buFont typeface="Wingdings" pitchFamily="2" charset="2"/>
              <a:buChar char="§"/>
            </a:pPr>
            <a:r>
              <a:rPr lang="en-US" sz="2200" dirty="0">
                <a:solidFill>
                  <a:srgbClr val="000000"/>
                </a:solidFill>
                <a:latin typeface="Lora"/>
              </a:rPr>
              <a:t>Share a progress report from CDPH on the </a:t>
            </a:r>
            <a:r>
              <a:rPr lang="en-US" sz="2200" b="1" dirty="0">
                <a:solidFill>
                  <a:srgbClr val="00B0F0"/>
                </a:solidFill>
                <a:latin typeface="Lora"/>
              </a:rPr>
              <a:t>Community Mitigation Strategy</a:t>
            </a:r>
            <a:r>
              <a:rPr lang="en-US" sz="2200" dirty="0">
                <a:solidFill>
                  <a:srgbClr val="000000"/>
                </a:solidFill>
                <a:latin typeface="Lora"/>
              </a:rPr>
              <a:t>.</a:t>
            </a:r>
            <a:endParaRPr lang="en-US" dirty="0"/>
          </a:p>
          <a:p>
            <a:pPr>
              <a:spcAft>
                <a:spcPts val="1200"/>
              </a:spcAft>
              <a:buClr>
                <a:srgbClr val="00B0F0"/>
              </a:buClr>
              <a:buFont typeface="Wingdings" pitchFamily="2" charset="2"/>
              <a:buChar char="§"/>
            </a:pPr>
            <a:r>
              <a:rPr lang="en-US" sz="2200" dirty="0">
                <a:solidFill>
                  <a:srgbClr val="000000"/>
                </a:solidFill>
                <a:latin typeface="Lora"/>
              </a:rPr>
              <a:t>Update on </a:t>
            </a:r>
            <a:r>
              <a:rPr lang="en-US" sz="2200" b="1" dirty="0">
                <a:solidFill>
                  <a:srgbClr val="00B0F0"/>
                </a:solidFill>
                <a:latin typeface="Lora"/>
              </a:rPr>
              <a:t>HUD</a:t>
            </a:r>
            <a:r>
              <a:rPr lang="en-US" sz="2200" dirty="0">
                <a:solidFill>
                  <a:srgbClr val="000000"/>
                </a:solidFill>
                <a:latin typeface="Lora"/>
              </a:rPr>
              <a:t> and </a:t>
            </a:r>
            <a:r>
              <a:rPr lang="en-US" sz="2200" b="1" dirty="0" err="1">
                <a:solidFill>
                  <a:srgbClr val="00B0F0"/>
                </a:solidFill>
                <a:latin typeface="Lora"/>
              </a:rPr>
              <a:t>CoC</a:t>
            </a:r>
            <a:r>
              <a:rPr lang="en-US" sz="2200" dirty="0">
                <a:solidFill>
                  <a:srgbClr val="000000"/>
                </a:solidFill>
                <a:latin typeface="Lora"/>
              </a:rPr>
              <a:t> from All Chicago </a:t>
            </a:r>
            <a:endParaRPr lang="en-US" dirty="0">
              <a:solidFill>
                <a:srgbClr val="000000"/>
              </a:solidFill>
            </a:endParaRPr>
          </a:p>
          <a:p>
            <a:pPr>
              <a:spcAft>
                <a:spcPts val="1200"/>
              </a:spcAft>
              <a:buClr>
                <a:srgbClr val="00B0F0"/>
              </a:buClr>
              <a:buFont typeface="Wingdings" pitchFamily="2" charset="2"/>
              <a:buChar char="§"/>
            </a:pPr>
            <a:r>
              <a:rPr lang="en-US" sz="2200" b="0" i="0" u="none" strike="noStrike" baseline="0" dirty="0">
                <a:solidFill>
                  <a:srgbClr val="000000"/>
                </a:solidFill>
                <a:latin typeface="Lora"/>
              </a:rPr>
              <a:t>Reminder of </a:t>
            </a:r>
            <a:r>
              <a:rPr lang="en-US" sz="2200" b="1" i="0" u="none" strike="noStrike" baseline="0" dirty="0">
                <a:solidFill>
                  <a:srgbClr val="00B0F0"/>
                </a:solidFill>
                <a:latin typeface="Lora"/>
              </a:rPr>
              <a:t>commitments </a:t>
            </a:r>
            <a:r>
              <a:rPr lang="en-US" sz="2200" b="0" i="0" u="none" strike="noStrike" baseline="0" dirty="0">
                <a:solidFill>
                  <a:srgbClr val="000000"/>
                </a:solidFill>
                <a:latin typeface="Lora"/>
              </a:rPr>
              <a:t>and discussion of </a:t>
            </a:r>
            <a:r>
              <a:rPr lang="en-US" sz="2200" b="1" i="0" u="none" strike="noStrike" baseline="0" dirty="0">
                <a:solidFill>
                  <a:srgbClr val="00B0F0"/>
                </a:solidFill>
                <a:latin typeface="Lora"/>
              </a:rPr>
              <a:t>next steps</a:t>
            </a:r>
            <a:r>
              <a:rPr lang="en-US" sz="2200" i="0" u="none" strike="noStrike" baseline="0" dirty="0">
                <a:solidFill>
                  <a:srgbClr val="000000"/>
                </a:solidFill>
                <a:latin typeface="Lora"/>
              </a:rPr>
              <a:t>.</a:t>
            </a:r>
            <a:endParaRPr lang="en-US" dirty="0"/>
          </a:p>
          <a:p>
            <a:pPr>
              <a:spcAft>
                <a:spcPts val="1200"/>
              </a:spcAft>
              <a:buClr>
                <a:srgbClr val="00B0F0"/>
              </a:buClr>
              <a:buFont typeface="Wingdings" pitchFamily="2" charset="2"/>
              <a:buChar char="§"/>
            </a:pPr>
            <a:r>
              <a:rPr lang="en-US" sz="2200" dirty="0">
                <a:solidFill>
                  <a:srgbClr val="000000"/>
                </a:solidFill>
              </a:rPr>
              <a:t>Generate questions to help us support real-time needs. </a:t>
            </a:r>
            <a:endParaRPr lang="en-US" sz="2200" i="0" u="none" strike="noStrike" baseline="0" dirty="0">
              <a:solidFill>
                <a:srgbClr val="000000"/>
              </a:solidFill>
            </a:endParaRPr>
          </a:p>
        </p:txBody>
      </p:sp>
    </p:spTree>
    <p:extLst>
      <p:ext uri="{BB962C8B-B14F-4D97-AF65-F5344CB8AC3E}">
        <p14:creationId xmlns:p14="http://schemas.microsoft.com/office/powerpoint/2010/main" val="61224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26A73-C294-42DE-9E36-94BDCBFD6236}"/>
              </a:ext>
            </a:extLst>
          </p:cNvPr>
          <p:cNvSpPr>
            <a:spLocks noGrp="1"/>
          </p:cNvSpPr>
          <p:nvPr>
            <p:ph type="title"/>
          </p:nvPr>
        </p:nvSpPr>
        <p:spPr/>
        <p:txBody>
          <a:bodyPr>
            <a:normAutofit/>
          </a:bodyPr>
          <a:lstStyle/>
          <a:p>
            <a:pPr algn="l"/>
            <a:r>
              <a:rPr lang="en-US" sz="3200" b="1" dirty="0">
                <a:latin typeface="Roboto"/>
              </a:rPr>
              <a:t>City Response Updates</a:t>
            </a:r>
            <a:br>
              <a:rPr lang="en-US" sz="2800" b="1" dirty="0">
                <a:latin typeface="Roboto"/>
              </a:rPr>
            </a:br>
            <a:r>
              <a:rPr lang="en-US" sz="2800" dirty="0">
                <a:latin typeface="Roboto"/>
              </a:rPr>
              <a:t>Shelter Decompression</a:t>
            </a:r>
            <a:endParaRPr lang="en-US" sz="2800" b="1" dirty="0"/>
          </a:p>
        </p:txBody>
      </p:sp>
      <p:sp>
        <p:nvSpPr>
          <p:cNvPr id="3" name="Content Placeholder 2">
            <a:extLst>
              <a:ext uri="{FF2B5EF4-FFF2-40B4-BE49-F238E27FC236}">
                <a16:creationId xmlns:a16="http://schemas.microsoft.com/office/drawing/2014/main" id="{31958D9A-1956-4BDD-A7A4-AE28D14ACB66}"/>
              </a:ext>
            </a:extLst>
          </p:cNvPr>
          <p:cNvSpPr>
            <a:spLocks noGrp="1"/>
          </p:cNvSpPr>
          <p:nvPr>
            <p:ph idx="1"/>
          </p:nvPr>
        </p:nvSpPr>
        <p:spPr>
          <a:xfrm>
            <a:off x="849415" y="1799003"/>
            <a:ext cx="7549460" cy="4327159"/>
          </a:xfrm>
        </p:spPr>
        <p:txBody>
          <a:bodyPr vert="horz" lIns="91440" tIns="45720" rIns="91440" bIns="45720" rtlCol="0" anchor="t">
            <a:noAutofit/>
          </a:bodyPr>
          <a:lstStyle/>
          <a:p>
            <a:pPr>
              <a:spcAft>
                <a:spcPts val="1200"/>
              </a:spcAft>
              <a:buClr>
                <a:srgbClr val="00B0F0"/>
              </a:buClr>
              <a:buFont typeface="Wingdings" pitchFamily="2" charset="2"/>
              <a:buChar char="Ø"/>
            </a:pPr>
            <a:r>
              <a:rPr lang="en-US" sz="2200" dirty="0">
                <a:latin typeface="Lora"/>
              </a:rPr>
              <a:t>The City has been bringing on </a:t>
            </a:r>
            <a:r>
              <a:rPr lang="en-US" sz="2200" b="1" dirty="0">
                <a:solidFill>
                  <a:srgbClr val="00B0F0"/>
                </a:solidFill>
                <a:latin typeface="Lora"/>
              </a:rPr>
              <a:t>shelter beds</a:t>
            </a:r>
            <a:r>
              <a:rPr lang="en-US" sz="2200" dirty="0">
                <a:latin typeface="Lora"/>
              </a:rPr>
              <a:t> to support shelters in implementing </a:t>
            </a:r>
            <a:r>
              <a:rPr lang="en-US" sz="2200" dirty="0">
                <a:solidFill>
                  <a:srgbClr val="000000"/>
                </a:solidFill>
                <a:latin typeface="Lora"/>
              </a:rPr>
              <a:t>social distancing</a:t>
            </a:r>
            <a:r>
              <a:rPr lang="en-US" sz="2200" dirty="0">
                <a:latin typeface="Lora"/>
              </a:rPr>
              <a:t>.</a:t>
            </a:r>
            <a:endParaRPr lang="en-US" dirty="0"/>
          </a:p>
          <a:p>
            <a:pPr lvl="1">
              <a:spcAft>
                <a:spcPts val="1200"/>
              </a:spcAft>
              <a:buClr>
                <a:srgbClr val="00B0F0"/>
              </a:buClr>
              <a:buFont typeface="Arial" pitchFamily="2" charset="2"/>
              <a:buChar char="•"/>
            </a:pPr>
            <a:r>
              <a:rPr lang="en-US" sz="2000" dirty="0">
                <a:latin typeface="Lora"/>
              </a:rPr>
              <a:t>Three temporary shelter sites are operational, providing roughly 400 beds for single men, youth, and returning citizens. An another site with 200 beds for single women and families is opening as soon as staffing is in place. </a:t>
            </a:r>
            <a:endParaRPr lang="en-US" sz="2000" dirty="0"/>
          </a:p>
          <a:p>
            <a:pPr lvl="1">
              <a:spcAft>
                <a:spcPts val="1200"/>
              </a:spcAft>
              <a:buClr>
                <a:srgbClr val="00B0F0"/>
              </a:buClr>
              <a:buFont typeface="Arial" pitchFamily="2" charset="2"/>
              <a:buChar char="•"/>
            </a:pPr>
            <a:r>
              <a:rPr lang="en-US" sz="2000" dirty="0">
                <a:latin typeface="Lora"/>
              </a:rPr>
              <a:t>To date, over 200 clients have been relocated.</a:t>
            </a:r>
            <a:endParaRPr lang="en-US" sz="2000" dirty="0"/>
          </a:p>
          <a:p>
            <a:pPr lvl="1">
              <a:spcAft>
                <a:spcPts val="1200"/>
              </a:spcAft>
              <a:buClr>
                <a:srgbClr val="00B0F0"/>
              </a:buClr>
              <a:buFont typeface="Arial" pitchFamily="2" charset="2"/>
              <a:buChar char="•"/>
            </a:pPr>
            <a:r>
              <a:rPr lang="en-US" sz="2000" dirty="0">
                <a:latin typeface="Lora"/>
              </a:rPr>
              <a:t>The City's Emergency Operations Center (EOC) is working to bring additional facilities on line, identify staffing and enhanced transportation resources. </a:t>
            </a:r>
          </a:p>
          <a:p>
            <a:pPr>
              <a:buClr>
                <a:srgbClr val="00B0F0"/>
              </a:buClr>
              <a:buFont typeface="Wingdings" pitchFamily="2" charset="2"/>
              <a:buChar char="Ø"/>
            </a:pPr>
            <a:endParaRPr lang="en-US" sz="2200" dirty="0">
              <a:latin typeface="Lora"/>
            </a:endParaRPr>
          </a:p>
        </p:txBody>
      </p:sp>
    </p:spTree>
    <p:extLst>
      <p:ext uri="{BB962C8B-B14F-4D97-AF65-F5344CB8AC3E}">
        <p14:creationId xmlns:p14="http://schemas.microsoft.com/office/powerpoint/2010/main" val="22348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680" y="1710267"/>
            <a:ext cx="4558310" cy="4525963"/>
          </a:xfrm>
        </p:spPr>
        <p:txBody>
          <a:bodyPr vert="horz" lIns="91440" tIns="45720" rIns="91440" bIns="45720" rtlCol="0" anchor="t">
            <a:noAutofit/>
          </a:bodyPr>
          <a:lstStyle/>
          <a:p>
            <a:pPr>
              <a:buClr>
                <a:srgbClr val="00B0F0"/>
              </a:buClr>
              <a:buFont typeface="Wingdings" pitchFamily="2" charset="2"/>
              <a:buChar char="Ø"/>
            </a:pPr>
            <a:r>
              <a:rPr lang="en-US" sz="2200" dirty="0">
                <a:latin typeface="Lora"/>
              </a:rPr>
              <a:t>Residents can </a:t>
            </a:r>
            <a:r>
              <a:rPr lang="en-US" sz="2200" b="1" dirty="0">
                <a:solidFill>
                  <a:srgbClr val="00B0F0"/>
                </a:solidFill>
                <a:latin typeface="Lora"/>
              </a:rPr>
              <a:t>request shelter by calling City Services at 311</a:t>
            </a:r>
            <a:r>
              <a:rPr lang="en-US" sz="2200" dirty="0">
                <a:latin typeface="Lora"/>
              </a:rPr>
              <a:t>:</a:t>
            </a:r>
          </a:p>
          <a:p>
            <a:pPr lvl="1">
              <a:buClr>
                <a:srgbClr val="00B0F0"/>
              </a:buClr>
              <a:buFont typeface="Wingdings" pitchFamily="2" charset="2"/>
              <a:buChar char="§"/>
            </a:pPr>
            <a:r>
              <a:rPr lang="en-US" sz="1800" dirty="0">
                <a:latin typeface="Lora"/>
              </a:rPr>
              <a:t>Call 311 &amp; make a “Request for Shelter”</a:t>
            </a:r>
          </a:p>
          <a:p>
            <a:pPr lvl="1">
              <a:buClr>
                <a:srgbClr val="00B0F0"/>
              </a:buClr>
              <a:buFont typeface="Wingdings" pitchFamily="2" charset="2"/>
              <a:buChar char="§"/>
            </a:pPr>
            <a:r>
              <a:rPr lang="en-US" sz="1800" dirty="0">
                <a:latin typeface="Lora"/>
              </a:rPr>
              <a:t>Catholic Charities is coordinating transportation to shelter from any location in the city.</a:t>
            </a:r>
          </a:p>
          <a:p>
            <a:pPr lvl="1">
              <a:buClr>
                <a:srgbClr val="00B0F0"/>
              </a:buClr>
              <a:buFont typeface="Wingdings" pitchFamily="2" charset="2"/>
              <a:buChar char="§"/>
            </a:pPr>
            <a:r>
              <a:rPr lang="en-US" sz="1800" dirty="0"/>
              <a:t>Residents can wait for transportation at any Community Service Center during business hours: Monday-Friday 9-5PM.</a:t>
            </a:r>
          </a:p>
        </p:txBody>
      </p:sp>
      <p:sp>
        <p:nvSpPr>
          <p:cNvPr id="6" name="Rectangle 5">
            <a:extLst>
              <a:ext uri="{FF2B5EF4-FFF2-40B4-BE49-F238E27FC236}">
                <a16:creationId xmlns:a16="http://schemas.microsoft.com/office/drawing/2014/main" id="{4ECB1706-4AF3-49C0-A359-D5BCF96F141B}"/>
              </a:ext>
            </a:extLst>
          </p:cNvPr>
          <p:cNvSpPr/>
          <p:nvPr/>
        </p:nvSpPr>
        <p:spPr>
          <a:xfrm>
            <a:off x="4949708" y="1599611"/>
            <a:ext cx="3797998" cy="4120394"/>
          </a:xfrm>
          <a:prstGeom prst="rect">
            <a:avLst/>
          </a:prstGeom>
          <a:solidFill>
            <a:schemeClr val="bg1">
              <a:lumMod val="85000"/>
            </a:schemeClr>
          </a:solid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000000"/>
              </a:solidFill>
              <a:ea typeface="+mn-lt"/>
              <a:cs typeface="+mn-lt"/>
            </a:endParaRPr>
          </a:p>
          <a:p>
            <a:r>
              <a:rPr lang="en-US" b="1" dirty="0">
                <a:solidFill>
                  <a:srgbClr val="000000"/>
                </a:solidFill>
                <a:ea typeface="+mn-lt"/>
                <a:cs typeface="+mn-lt"/>
              </a:rPr>
              <a:t>Help us improve connection to shelter by reporting any issues via the </a:t>
            </a:r>
            <a:r>
              <a:rPr lang="en-US" b="1" dirty="0">
                <a:solidFill>
                  <a:srgbClr val="000000"/>
                </a:solidFill>
                <a:ea typeface="+mn-lt"/>
                <a:cs typeface="+mn-lt"/>
                <a:hlinkClick r:id="rId3"/>
              </a:rPr>
              <a:t>DFSS-Homeless@cityofchicago.org</a:t>
            </a:r>
            <a:r>
              <a:rPr lang="en-US" b="1" dirty="0">
                <a:solidFill>
                  <a:srgbClr val="000000"/>
                </a:solidFill>
                <a:ea typeface="+mn-lt"/>
                <a:cs typeface="+mn-lt"/>
              </a:rPr>
              <a:t> email. </a:t>
            </a:r>
            <a:r>
              <a:rPr lang="en-US" dirty="0">
                <a:solidFill>
                  <a:srgbClr val="000000"/>
                </a:solidFill>
                <a:ea typeface="+mn-lt"/>
                <a:cs typeface="+mn-lt"/>
              </a:rPr>
              <a:t> </a:t>
            </a:r>
          </a:p>
          <a:p>
            <a:endParaRPr lang="en-US" dirty="0">
              <a:solidFill>
                <a:srgbClr val="000000"/>
              </a:solidFill>
              <a:ea typeface="+mn-lt"/>
              <a:cs typeface="+mn-lt"/>
            </a:endParaRPr>
          </a:p>
          <a:p>
            <a:r>
              <a:rPr lang="en-US" dirty="0">
                <a:solidFill>
                  <a:srgbClr val="000000"/>
                </a:solidFill>
                <a:ea typeface="+mn-lt"/>
                <a:cs typeface="+mn-lt"/>
              </a:rPr>
              <a:t>Please include: </a:t>
            </a:r>
            <a:endParaRPr lang="en-US" dirty="0">
              <a:solidFill>
                <a:srgbClr val="000000"/>
              </a:solidFill>
              <a:cs typeface="Calibri"/>
            </a:endParaRPr>
          </a:p>
          <a:p>
            <a:pPr marL="285750" indent="-285750">
              <a:buFont typeface="Arial"/>
              <a:buChar char="•"/>
            </a:pPr>
            <a:r>
              <a:rPr lang="en-US" dirty="0">
                <a:solidFill>
                  <a:srgbClr val="000000"/>
                </a:solidFill>
                <a:ea typeface="+mn-lt"/>
                <a:cs typeface="+mn-lt"/>
              </a:rPr>
              <a:t>When (time and date) the person called </a:t>
            </a:r>
            <a:endParaRPr lang="en-US" dirty="0">
              <a:solidFill>
                <a:srgbClr val="000000"/>
              </a:solidFill>
              <a:cs typeface="Calibri"/>
            </a:endParaRPr>
          </a:p>
          <a:p>
            <a:pPr marL="285750" indent="-285750">
              <a:buFont typeface="Arial"/>
              <a:buChar char="•"/>
            </a:pPr>
            <a:r>
              <a:rPr lang="en-US" dirty="0">
                <a:solidFill>
                  <a:srgbClr val="000000"/>
                </a:solidFill>
                <a:ea typeface="+mn-lt"/>
                <a:cs typeface="+mn-lt"/>
              </a:rPr>
              <a:t>Who the person talked to (if they think it was a 311 operator or a Catholic Charities staff member) </a:t>
            </a:r>
            <a:endParaRPr lang="en-US" dirty="0">
              <a:solidFill>
                <a:srgbClr val="000000"/>
              </a:solidFill>
              <a:cs typeface="Calibri"/>
            </a:endParaRPr>
          </a:p>
          <a:p>
            <a:pPr marL="285750" indent="-285750">
              <a:buFont typeface="Arial"/>
              <a:buChar char="•"/>
            </a:pPr>
            <a:r>
              <a:rPr lang="en-US" dirty="0">
                <a:solidFill>
                  <a:srgbClr val="000000"/>
                </a:solidFill>
                <a:ea typeface="+mn-lt"/>
                <a:cs typeface="+mn-lt"/>
              </a:rPr>
              <a:t>What message they were told  </a:t>
            </a:r>
            <a:endParaRPr lang="en-US" dirty="0">
              <a:solidFill>
                <a:srgbClr val="000000"/>
              </a:solidFill>
              <a:cs typeface="Calibri"/>
            </a:endParaRPr>
          </a:p>
          <a:p>
            <a:pPr marL="285750" indent="-285750">
              <a:buFont typeface="Arial"/>
              <a:buChar char="•"/>
            </a:pPr>
            <a:r>
              <a:rPr lang="en-US" dirty="0">
                <a:solidFill>
                  <a:srgbClr val="000000"/>
                </a:solidFill>
                <a:ea typeface="+mn-lt"/>
                <a:cs typeface="+mn-lt"/>
              </a:rPr>
              <a:t>Contact info for the person who made the call (if possible and appropriate) </a:t>
            </a:r>
            <a:endParaRPr lang="en-US" dirty="0">
              <a:solidFill>
                <a:srgbClr val="000000"/>
              </a:solidFill>
              <a:cs typeface="Calibri"/>
            </a:endParaRPr>
          </a:p>
          <a:p>
            <a:pPr algn="ctr"/>
            <a:endParaRPr lang="en-US" dirty="0">
              <a:solidFill>
                <a:srgbClr val="000000"/>
              </a:solidFill>
              <a:cs typeface="Calibri"/>
            </a:endParaRPr>
          </a:p>
        </p:txBody>
      </p:sp>
      <p:sp>
        <p:nvSpPr>
          <p:cNvPr id="10" name="Title 1">
            <a:extLst>
              <a:ext uri="{FF2B5EF4-FFF2-40B4-BE49-F238E27FC236}">
                <a16:creationId xmlns:a16="http://schemas.microsoft.com/office/drawing/2014/main" id="{5B9A0E6B-7728-4001-B5F3-93AC4759333D}"/>
              </a:ext>
            </a:extLst>
          </p:cNvPr>
          <p:cNvSpPr>
            <a:spLocks noGrp="1"/>
          </p:cNvSpPr>
          <p:nvPr>
            <p:ph type="title"/>
          </p:nvPr>
        </p:nvSpPr>
        <p:spPr>
          <a:xfrm>
            <a:off x="431800" y="274638"/>
            <a:ext cx="8229600" cy="1143000"/>
          </a:xfrm>
        </p:spPr>
        <p:txBody>
          <a:bodyPr>
            <a:normAutofit/>
          </a:bodyPr>
          <a:lstStyle/>
          <a:p>
            <a:pPr algn="l"/>
            <a:r>
              <a:rPr lang="en-US" sz="3200" b="1" dirty="0">
                <a:latin typeface="Roboto"/>
              </a:rPr>
              <a:t>City Response Updates</a:t>
            </a:r>
            <a:br>
              <a:rPr lang="en-US" sz="2800" b="1" dirty="0">
                <a:latin typeface="Roboto"/>
              </a:rPr>
            </a:br>
            <a:r>
              <a:rPr lang="en-US" sz="2800" dirty="0">
                <a:latin typeface="Roboto"/>
              </a:rPr>
              <a:t>Shelter Referral</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49564-2E03-4B64-AAA6-554C2F12C7A2}"/>
              </a:ext>
            </a:extLst>
          </p:cNvPr>
          <p:cNvSpPr>
            <a:spLocks noGrp="1"/>
          </p:cNvSpPr>
          <p:nvPr>
            <p:ph idx="1"/>
          </p:nvPr>
        </p:nvSpPr>
        <p:spPr>
          <a:xfrm>
            <a:off x="457200" y="1658178"/>
            <a:ext cx="4023302" cy="4467985"/>
          </a:xfrm>
        </p:spPr>
        <p:txBody>
          <a:bodyPr vert="horz" lIns="91440" tIns="45720" rIns="91440" bIns="45720" rtlCol="0" anchor="t">
            <a:noAutofit/>
          </a:bodyPr>
          <a:lstStyle/>
          <a:p>
            <a:pPr>
              <a:buFont typeface="Wingdings" panose="020B0604020202020204" pitchFamily="34" charset="0"/>
              <a:buChar char="Ø"/>
            </a:pPr>
            <a:r>
              <a:rPr lang="en-US" sz="2000" dirty="0">
                <a:latin typeface="Lora"/>
              </a:rPr>
              <a:t>The City has contracted for </a:t>
            </a:r>
            <a:r>
              <a:rPr lang="en-US" sz="2000" b="1" dirty="0">
                <a:solidFill>
                  <a:srgbClr val="00B0F0"/>
                </a:solidFill>
                <a:latin typeface="Lora"/>
              </a:rPr>
              <a:t>supplemental transportation capacity</a:t>
            </a:r>
            <a:r>
              <a:rPr lang="en-US" sz="2000" dirty="0">
                <a:latin typeface="Lora"/>
              </a:rPr>
              <a:t>, so transportation to shelter will be provided by either Catholic Charities or SCR. </a:t>
            </a:r>
            <a:endParaRPr lang="en-US" sz="2000" dirty="0"/>
          </a:p>
          <a:p>
            <a:pPr>
              <a:buFont typeface="Wingdings" panose="020B0604020202020204" pitchFamily="34" charset="0"/>
              <a:buChar char="Ø"/>
            </a:pPr>
            <a:r>
              <a:rPr lang="en-US" sz="2000" dirty="0">
                <a:latin typeface="Lora"/>
              </a:rPr>
              <a:t>Clients who are transported by SCR will have a modified intake form.</a:t>
            </a:r>
            <a:endParaRPr lang="en-US" sz="2000" dirty="0"/>
          </a:p>
          <a:p>
            <a:pPr>
              <a:buFont typeface="Wingdings" panose="020B0604020202020204" pitchFamily="34" charset="0"/>
              <a:buChar char="Ø"/>
            </a:pPr>
            <a:r>
              <a:rPr lang="en-US" sz="2000" b="1" dirty="0">
                <a:latin typeface="Lora"/>
              </a:rPr>
              <a:t>Shelters must do intake 24/7, seven days a week, including the weekends.</a:t>
            </a:r>
            <a:endParaRPr lang="en-US" sz="2000" dirty="0">
              <a:latin typeface="Lora"/>
            </a:endParaRPr>
          </a:p>
          <a:p>
            <a:endParaRPr lang="en-US" sz="1600" dirty="0"/>
          </a:p>
          <a:p>
            <a:endParaRPr lang="en-US" sz="2400" dirty="0"/>
          </a:p>
        </p:txBody>
      </p:sp>
      <p:pic>
        <p:nvPicPr>
          <p:cNvPr id="7" name="Picture 7">
            <a:extLst>
              <a:ext uri="{FF2B5EF4-FFF2-40B4-BE49-F238E27FC236}">
                <a16:creationId xmlns:a16="http://schemas.microsoft.com/office/drawing/2014/main" id="{EF6F086E-6764-433C-B7C7-9809B641519B}"/>
              </a:ext>
            </a:extLst>
          </p:cNvPr>
          <p:cNvPicPr>
            <a:picLocks noChangeAspect="1"/>
          </p:cNvPicPr>
          <p:nvPr/>
        </p:nvPicPr>
        <p:blipFill>
          <a:blip r:embed="rId3" cstate="print"/>
          <a:stretch>
            <a:fillRect/>
          </a:stretch>
        </p:blipFill>
        <p:spPr>
          <a:xfrm>
            <a:off x="4831847" y="1116541"/>
            <a:ext cx="4176090" cy="5387621"/>
          </a:xfrm>
          <a:prstGeom prst="rect">
            <a:avLst/>
          </a:prstGeom>
          <a:ln>
            <a:solidFill>
              <a:schemeClr val="tx1"/>
            </a:solidFill>
          </a:ln>
        </p:spPr>
      </p:pic>
      <p:sp>
        <p:nvSpPr>
          <p:cNvPr id="4" name="Arrow: Right 3">
            <a:extLst>
              <a:ext uri="{FF2B5EF4-FFF2-40B4-BE49-F238E27FC236}">
                <a16:creationId xmlns:a16="http://schemas.microsoft.com/office/drawing/2014/main" id="{107E340E-5FE7-4F90-AEE8-BA860415F9EF}"/>
              </a:ext>
            </a:extLst>
          </p:cNvPr>
          <p:cNvSpPr/>
          <p:nvPr/>
        </p:nvSpPr>
        <p:spPr>
          <a:xfrm>
            <a:off x="4343836" y="3702276"/>
            <a:ext cx="680234" cy="550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353BCEF-DC41-42DA-B47B-4BE2FADE764D}"/>
              </a:ext>
            </a:extLst>
          </p:cNvPr>
          <p:cNvSpPr>
            <a:spLocks noGrp="1"/>
          </p:cNvSpPr>
          <p:nvPr>
            <p:ph type="title"/>
          </p:nvPr>
        </p:nvSpPr>
        <p:spPr>
          <a:xfrm>
            <a:off x="457200" y="274638"/>
            <a:ext cx="8229600" cy="1143000"/>
          </a:xfrm>
        </p:spPr>
        <p:txBody>
          <a:bodyPr>
            <a:normAutofit/>
          </a:bodyPr>
          <a:lstStyle/>
          <a:p>
            <a:pPr algn="l"/>
            <a:r>
              <a:rPr lang="en-US" sz="3200" b="1" dirty="0">
                <a:latin typeface="Roboto"/>
              </a:rPr>
              <a:t>City Response Updates</a:t>
            </a:r>
            <a:br>
              <a:rPr lang="en-US" sz="2800" b="1" dirty="0">
                <a:latin typeface="Roboto"/>
              </a:rPr>
            </a:br>
            <a:r>
              <a:rPr lang="en-US" sz="2800" dirty="0">
                <a:latin typeface="Roboto"/>
              </a:rPr>
              <a:t>Shelter Referral</a:t>
            </a:r>
            <a:endParaRPr lang="en-US" sz="2800" b="1" dirty="0"/>
          </a:p>
        </p:txBody>
      </p:sp>
    </p:spTree>
    <p:extLst>
      <p:ext uri="{BB962C8B-B14F-4D97-AF65-F5344CB8AC3E}">
        <p14:creationId xmlns:p14="http://schemas.microsoft.com/office/powerpoint/2010/main" val="74627815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54D0FDDD9E1E4488FA2FBFA05B07E4" ma:contentTypeVersion="5" ma:contentTypeDescription="Create a new document." ma:contentTypeScope="" ma:versionID="491133bcbbd8988f02036bf8196f2c89">
  <xsd:schema xmlns:xsd="http://www.w3.org/2001/XMLSchema" xmlns:xs="http://www.w3.org/2001/XMLSchema" xmlns:p="http://schemas.microsoft.com/office/2006/metadata/properties" xmlns:ns2="36cd072f-c1b5-4d4b-b872-786d06b828cf" targetNamespace="http://schemas.microsoft.com/office/2006/metadata/properties" ma:root="true" ma:fieldsID="78ae123b8e8d11d768762a2ea4740e75" ns2:_="">
    <xsd:import namespace="36cd072f-c1b5-4d4b-b872-786d06b828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cd072f-c1b5-4d4b-b872-786d06b828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FD85D9-B986-4DE3-BC93-19E98EA56E9F}">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2ea20653-ed69-4791-9e23-35caacc4e43b"/>
    <ds:schemaRef ds:uri="ae61d79c-f8e4-4bf6-b20c-15afe0565d0d"/>
    <ds:schemaRef ds:uri="http://www.w3.org/XML/1998/namespace"/>
    <ds:schemaRef ds:uri="http://purl.org/dc/dcmitype/"/>
  </ds:schemaRefs>
</ds:datastoreItem>
</file>

<file path=customXml/itemProps2.xml><?xml version="1.0" encoding="utf-8"?>
<ds:datastoreItem xmlns:ds="http://schemas.openxmlformats.org/officeDocument/2006/customXml" ds:itemID="{9528D7AF-2D8C-4122-AE51-FE35513B6FDE}"/>
</file>

<file path=customXml/itemProps3.xml><?xml version="1.0" encoding="utf-8"?>
<ds:datastoreItem xmlns:ds="http://schemas.openxmlformats.org/officeDocument/2006/customXml" ds:itemID="{636DE3EE-6865-4FFC-94BD-43C55546FA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1077</TotalTime>
  <Words>1871</Words>
  <Application>Microsoft Office PowerPoint</Application>
  <PresentationFormat>On-screen Show (4:3)</PresentationFormat>
  <Paragraphs>291</Paragraphs>
  <Slides>38</Slides>
  <Notes>23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Arial</vt:lpstr>
      <vt:lpstr>Big Shoulders Display</vt:lpstr>
      <vt:lpstr>Bookman Old Style</vt:lpstr>
      <vt:lpstr>Calibri</vt:lpstr>
      <vt:lpstr>Century Gothic</vt:lpstr>
      <vt:lpstr>Lora</vt:lpstr>
      <vt:lpstr>Roboto</vt:lpstr>
      <vt:lpstr>Symbol,Sans-Serif</vt:lpstr>
      <vt:lpstr>Wingdings</vt:lpstr>
      <vt:lpstr>Wingdings,Sans-Serif</vt:lpstr>
      <vt:lpstr>Office Theme</vt:lpstr>
      <vt:lpstr>Wood Type</vt:lpstr>
      <vt:lpstr>The webinar will begin shortly  </vt:lpstr>
      <vt:lpstr>Homeless Services Division &amp;  Continuum of care COVID-19 Update </vt:lpstr>
      <vt:lpstr>Housekeeping</vt:lpstr>
      <vt:lpstr>PowerPoint Presentation</vt:lpstr>
      <vt:lpstr>Goal of Combining Webinars </vt:lpstr>
      <vt:lpstr>Agenda</vt:lpstr>
      <vt:lpstr>City Response Updates Shelter Decompression</vt:lpstr>
      <vt:lpstr>City Response Updates Shelter Referral</vt:lpstr>
      <vt:lpstr>City Response Updates Shelter Referral</vt:lpstr>
      <vt:lpstr>PowerPoint Presentation</vt:lpstr>
      <vt:lpstr>PowerPoint Presentation</vt:lpstr>
      <vt:lpstr>PowerPoint Presentation</vt:lpstr>
      <vt:lpstr>What's coming next</vt:lpstr>
      <vt:lpstr>COVID-19 Current Status</vt:lpstr>
      <vt:lpstr>Community Mitigation Goal</vt:lpstr>
      <vt:lpstr>Community Mitigation Strategy</vt:lpstr>
      <vt:lpstr>Community Mitigation Strategy</vt:lpstr>
      <vt:lpstr>Community Mitigation Strategy : Update</vt:lpstr>
      <vt:lpstr>Community Mitigation Strategy : Update</vt:lpstr>
      <vt:lpstr>Challenges</vt:lpstr>
      <vt:lpstr>Working to Engage FQHCs for Additional Support</vt:lpstr>
      <vt:lpstr>COVID-19 Reminder: Social Distancing to Prevent Spread (1 of 2) </vt:lpstr>
      <vt:lpstr>COVID-19 Reminder: Social Distancing to Prevent Spread (2 of 2) </vt:lpstr>
      <vt:lpstr>COVID-19 Reminder: CDPH Medical Reserve Corps volunteers   </vt:lpstr>
      <vt:lpstr>COVID-19 Reminder: Guidance on PPE</vt:lpstr>
      <vt:lpstr>All Chicago’s COVID-19 Response</vt:lpstr>
      <vt:lpstr>Action Agenda</vt:lpstr>
      <vt:lpstr>COVID-19 Action Agenda Updates</vt:lpstr>
      <vt:lpstr>Supporting Expedited Placements into Housing </vt:lpstr>
      <vt:lpstr>PowerPoint Presentation</vt:lpstr>
      <vt:lpstr>PowerPoint Presentation</vt:lpstr>
      <vt:lpstr>PowerPoint Presentation</vt:lpstr>
      <vt:lpstr>PowerPoint Presentation</vt:lpstr>
      <vt:lpstr>PowerPoint Presentation</vt:lpstr>
      <vt:lpstr>PowerPoint Presentation</vt:lpstr>
      <vt:lpstr>Information Sources</vt:lpstr>
      <vt:lpstr>Commitments and Next Steps</vt:lpstr>
      <vt:lpstr>Questions</vt:lpstr>
    </vt:vector>
  </TitlesOfParts>
  <Company>City of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Family and Support Services Homeless Services Division</dc:title>
  <dc:creator>Administrator</dc:creator>
  <cp:lastModifiedBy>Torelen Winbush</cp:lastModifiedBy>
  <cp:revision>274</cp:revision>
  <dcterms:created xsi:type="dcterms:W3CDTF">2020-03-12T15:55:24Z</dcterms:created>
  <dcterms:modified xsi:type="dcterms:W3CDTF">2020-04-10T19:26:17Z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0x0101000454D0FDDD9E1E4488FA2FBFA05B07E4</vt:lpwstr>
  </property>
</Properties>
</file>